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4"/>
  </p:notesMasterIdLst>
  <p:sldIdLst>
    <p:sldId id="273" r:id="rId5"/>
    <p:sldId id="256" r:id="rId6"/>
    <p:sldId id="275" r:id="rId7"/>
    <p:sldId id="277" r:id="rId8"/>
    <p:sldId id="280" r:id="rId9"/>
    <p:sldId id="278" r:id="rId10"/>
    <p:sldId id="276" r:id="rId11"/>
    <p:sldId id="283" r:id="rId12"/>
    <p:sldId id="282" r:id="rId13"/>
    <p:sldId id="281" r:id="rId14"/>
    <p:sldId id="285" r:id="rId15"/>
    <p:sldId id="257" r:id="rId16"/>
    <p:sldId id="284" r:id="rId17"/>
    <p:sldId id="258" r:id="rId18"/>
    <p:sldId id="265" r:id="rId19"/>
    <p:sldId id="261" r:id="rId20"/>
    <p:sldId id="263" r:id="rId21"/>
    <p:sldId id="262" r:id="rId22"/>
    <p:sldId id="264" r:id="rId23"/>
    <p:sldId id="286" r:id="rId24"/>
    <p:sldId id="260" r:id="rId25"/>
    <p:sldId id="268" r:id="rId26"/>
    <p:sldId id="269" r:id="rId27"/>
    <p:sldId id="271" r:id="rId28"/>
    <p:sldId id="270" r:id="rId29"/>
    <p:sldId id="287" r:id="rId30"/>
    <p:sldId id="288" r:id="rId31"/>
    <p:sldId id="290" r:id="rId32"/>
    <p:sldId id="292"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3" d="100"/>
          <a:sy n="103" d="100"/>
        </p:scale>
        <p:origin x="-204" y="-8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7511202-F970-4ACE-A634-BD943BFEBEE7}" type="datetimeFigureOut">
              <a:rPr lang="en-US" smtClean="0"/>
              <a:pPr/>
              <a:t>9/10/2019</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BDA1F3B-8EB7-484E-9384-5C52070FADC2}"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349C9EF-B351-48F9-A632-58D0C396FCA3}" type="slidenum">
              <a:rPr lang="en-US" smtClean="0"/>
              <a:pPr/>
              <a:t>5</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9/10/2019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9/10/2019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9/10/2019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9/10/2019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9/10/2019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9/10/2019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9/10/2019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9/10/2019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9/10/2019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9/10/2019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9/10/2019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9/10/2019</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healthyforgood.heart.org/Add-color" TargetMode="External"/><Relationship Id="rId2" Type="http://schemas.openxmlformats.org/officeDocument/2006/relationships/image" Target="../media/image7.jpeg"/><Relationship Id="rId1" Type="http://schemas.openxmlformats.org/officeDocument/2006/relationships/slideLayout" Target="../slideLayouts/slideLayout7.xml"/><Relationship Id="rId6" Type="http://schemas.openxmlformats.org/officeDocument/2006/relationships/hyperlink" Target="http://www.heart.org/HEARTORG/HealthyLiving/HealthyEating/SimpleCookingandRecipes/The-Benefits-of-Beans-and-Legumes_UCM_430105_Article.jsp" TargetMode="External"/><Relationship Id="rId5" Type="http://schemas.openxmlformats.org/officeDocument/2006/relationships/hyperlink" Target="https://healthyforgood.heart.org/Eat-smart/Articles/Meat-Poultry-and-Fish-Picking-Healthy-Proteins" TargetMode="External"/><Relationship Id="rId4" Type="http://schemas.openxmlformats.org/officeDocument/2006/relationships/hyperlink" Target="http://www.heart.org/HEARTORG/HealthyLiving/HealthyEating/Nutrition/Whole-Grains_UCM_461104_Article.jsp"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 Id="rId5" Type="http://schemas.openxmlformats.org/officeDocument/2006/relationships/image" Target="../media/image18.jpeg"/><Relationship Id="rId4" Type="http://schemas.openxmlformats.org/officeDocument/2006/relationships/image" Target="../media/image17.jpeg"/></Relationships>
</file>

<file path=ppt/slides/_rels/slide2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hyperlink" Target="http://www.heart.org/fooddiary" TargetMode="Externa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0.gif"/><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Image result for MEDICINE / DIET"/>
          <p:cNvPicPr>
            <a:picLocks noChangeAspect="1" noChangeArrowheads="1"/>
          </p:cNvPicPr>
          <p:nvPr/>
        </p:nvPicPr>
        <p:blipFill>
          <a:blip r:embed="rId2" cstate="print"/>
          <a:srcRect/>
          <a:stretch>
            <a:fillRect/>
          </a:stretch>
        </p:blipFill>
        <p:spPr bwMode="auto">
          <a:xfrm>
            <a:off x="304800" y="533400"/>
            <a:ext cx="8534400" cy="6019800"/>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66800" y="914400"/>
            <a:ext cx="894669" cy="369332"/>
          </a:xfrm>
          <a:prstGeom prst="rect">
            <a:avLst/>
          </a:prstGeom>
          <a:noFill/>
        </p:spPr>
        <p:txBody>
          <a:bodyPr wrap="none" rtlCol="0">
            <a:spAutoFit/>
          </a:bodyPr>
          <a:lstStyle/>
          <a:p>
            <a:r>
              <a:rPr lang="en-US" dirty="0"/>
              <a:t>LUNCH </a:t>
            </a:r>
          </a:p>
        </p:txBody>
      </p:sp>
      <p:graphicFrame>
        <p:nvGraphicFramePr>
          <p:cNvPr id="3" name="Table 2"/>
          <p:cNvGraphicFramePr>
            <a:graphicFrameLocks noGrp="1"/>
          </p:cNvGraphicFramePr>
          <p:nvPr/>
        </p:nvGraphicFramePr>
        <p:xfrm>
          <a:off x="304800" y="762000"/>
          <a:ext cx="8001000" cy="4699000"/>
        </p:xfrm>
        <a:graphic>
          <a:graphicData uri="http://schemas.openxmlformats.org/drawingml/2006/table">
            <a:tbl>
              <a:tblPr/>
              <a:tblGrid>
                <a:gridCol w="4000500">
                  <a:extLst>
                    <a:ext uri="{9D8B030D-6E8A-4147-A177-3AD203B41FA5}">
                      <a16:colId xmlns:a16="http://schemas.microsoft.com/office/drawing/2014/main" val="20000"/>
                    </a:ext>
                  </a:extLst>
                </a:gridCol>
                <a:gridCol w="4000500">
                  <a:extLst>
                    <a:ext uri="{9D8B030D-6E8A-4147-A177-3AD203B41FA5}">
                      <a16:colId xmlns:a16="http://schemas.microsoft.com/office/drawing/2014/main" val="20001"/>
                    </a:ext>
                  </a:extLst>
                </a:gridCol>
              </a:tblGrid>
              <a:tr h="2349500">
                <a:tc gridSpan="2">
                  <a:txBody>
                    <a:bodyPr/>
                    <a:lstStyle/>
                    <a:p>
                      <a:pPr algn="l" fontAlgn="ctr"/>
                      <a:r>
                        <a:rPr lang="en-US" sz="1800" b="1" dirty="0">
                          <a:solidFill>
                            <a:srgbClr val="333333"/>
                          </a:solidFill>
                        </a:rPr>
                        <a:t>Everything you eat and drink over time matters.  The right mix can help you be healthier now and in the future.  Start with small changes to make healthier choices you can enjoy.  </a:t>
                      </a:r>
                      <a:endParaRPr lang="en-US" sz="1800" dirty="0">
                        <a:solidFill>
                          <a:srgbClr val="333333"/>
                        </a:solidFill>
                      </a:endParaRPr>
                    </a:p>
                    <a:p>
                      <a:pPr algn="l" fontAlgn="ctr"/>
                      <a:r>
                        <a:rPr lang="en-US" sz="1800" dirty="0">
                          <a:solidFill>
                            <a:srgbClr val="333333"/>
                          </a:solidFill>
                        </a:rPr>
                        <a:t> </a:t>
                      </a:r>
                    </a:p>
                    <a:p>
                      <a:pPr algn="l" fontAlgn="ctr"/>
                      <a:r>
                        <a:rPr lang="en-US" sz="1800" b="1" dirty="0">
                          <a:solidFill>
                            <a:srgbClr val="333333"/>
                          </a:solidFill>
                        </a:rPr>
                        <a:t>Find your healthy eating style and maintain it for a lifetime.  This means:</a:t>
                      </a:r>
                      <a:endParaRPr lang="en-US" sz="1800" dirty="0">
                        <a:solidFill>
                          <a:srgbClr val="333333"/>
                        </a:solidFill>
                      </a:endParaRPr>
                    </a:p>
                  </a:txBody>
                  <a:tcPr marL="84083" marR="84083" marT="84083" marB="84083" anchor="ctr">
                    <a:lnL w="9525" cap="flat" cmpd="sng" algn="ctr">
                      <a:solidFill>
                        <a:srgbClr val="505050"/>
                      </a:solidFill>
                      <a:prstDash val="solid"/>
                      <a:round/>
                      <a:headEnd type="none" w="med" len="med"/>
                      <a:tailEnd type="none" w="med" len="med"/>
                    </a:lnL>
                    <a:lnR w="9525" cap="flat" cmpd="sng" algn="ctr">
                      <a:solidFill>
                        <a:srgbClr val="505050"/>
                      </a:solidFill>
                      <a:prstDash val="solid"/>
                      <a:round/>
                      <a:headEnd type="none" w="med" len="med"/>
                      <a:tailEnd type="none" w="med" len="med"/>
                    </a:lnR>
                    <a:lnT w="9525" cap="flat" cmpd="sng" algn="ctr">
                      <a:solidFill>
                        <a:srgbClr val="505050"/>
                      </a:solidFill>
                      <a:prstDash val="solid"/>
                      <a:round/>
                      <a:headEnd type="none" w="med" len="med"/>
                      <a:tailEnd type="none" w="med" len="med"/>
                    </a:lnT>
                    <a:lnB w="9525" cap="flat" cmpd="sng" algn="ctr">
                      <a:solidFill>
                        <a:srgbClr val="505050"/>
                      </a:solidFill>
                      <a:prstDash val="solid"/>
                      <a:round/>
                      <a:headEnd type="none" w="med" len="med"/>
                      <a:tailEnd type="none" w="med" len="med"/>
                    </a:lnB>
                    <a:solidFill>
                      <a:srgbClr val="FFFFFF"/>
                    </a:solidFill>
                  </a:tcPr>
                </a:tc>
                <a:tc hMerge="1">
                  <a:txBody>
                    <a:bodyPr/>
                    <a:lstStyle/>
                    <a:p>
                      <a:endParaRPr lang="en-US"/>
                    </a:p>
                  </a:txBody>
                  <a:tcPr/>
                </a:tc>
                <a:extLst>
                  <a:ext uri="{0D108BD9-81ED-4DB2-BD59-A6C34878D82A}">
                    <a16:rowId xmlns:a16="http://schemas.microsoft.com/office/drawing/2014/main" val="10000"/>
                  </a:ext>
                </a:extLst>
              </a:tr>
              <a:tr h="2349500">
                <a:tc>
                  <a:txBody>
                    <a:bodyPr/>
                    <a:lstStyle/>
                    <a:p>
                      <a:pPr algn="l" fontAlgn="ctr"/>
                      <a:r>
                        <a:rPr lang="en-US" sz="1300" dirty="0">
                          <a:solidFill>
                            <a:srgbClr val="333333"/>
                          </a:solidFill>
                        </a:rPr>
                        <a:t>● </a:t>
                      </a:r>
                      <a:r>
                        <a:rPr lang="en-US" sz="1400" dirty="0">
                          <a:solidFill>
                            <a:srgbClr val="333333"/>
                          </a:solidFill>
                        </a:rPr>
                        <a:t>Make half your plate fruits and vegetables.</a:t>
                      </a:r>
                    </a:p>
                    <a:p>
                      <a:pPr algn="l" fontAlgn="ctr"/>
                      <a:endParaRPr lang="en-US" sz="1400" dirty="0">
                        <a:solidFill>
                          <a:srgbClr val="333333"/>
                        </a:solidFill>
                      </a:endParaRPr>
                    </a:p>
                    <a:p>
                      <a:pPr algn="l" fontAlgn="ctr"/>
                      <a:r>
                        <a:rPr lang="en-US" sz="1400" dirty="0">
                          <a:solidFill>
                            <a:srgbClr val="333333"/>
                          </a:solidFill>
                        </a:rPr>
                        <a:t>   ○ Focus on whole fruits.</a:t>
                      </a:r>
                    </a:p>
                    <a:p>
                      <a:pPr algn="l" fontAlgn="ctr"/>
                      <a:r>
                        <a:rPr lang="en-US" sz="1400" dirty="0">
                          <a:solidFill>
                            <a:srgbClr val="333333"/>
                          </a:solidFill>
                        </a:rPr>
                        <a:t>   ○ Vary your veggies.</a:t>
                      </a:r>
                    </a:p>
                    <a:p>
                      <a:pPr algn="l" fontAlgn="ctr"/>
                      <a:endParaRPr lang="en-US" sz="1400" dirty="0">
                        <a:solidFill>
                          <a:srgbClr val="333333"/>
                        </a:solidFill>
                      </a:endParaRPr>
                    </a:p>
                    <a:p>
                      <a:pPr algn="l" fontAlgn="ctr"/>
                      <a:r>
                        <a:rPr lang="en-US" sz="1400" dirty="0">
                          <a:solidFill>
                            <a:srgbClr val="333333"/>
                          </a:solidFill>
                        </a:rPr>
                        <a:t>● Make half your grains whole grain</a:t>
                      </a:r>
                      <a:r>
                        <a:rPr lang="en-US" sz="1300" dirty="0">
                          <a:solidFill>
                            <a:srgbClr val="333333"/>
                          </a:solidFill>
                        </a:rPr>
                        <a:t>s.</a:t>
                      </a:r>
                    </a:p>
                  </a:txBody>
                  <a:tcPr marL="84083" marR="84083" marT="84083" marB="84083" anchor="ctr">
                    <a:lnL w="9525" cap="flat" cmpd="sng" algn="ctr">
                      <a:solidFill>
                        <a:srgbClr val="505050"/>
                      </a:solidFill>
                      <a:prstDash val="solid"/>
                      <a:round/>
                      <a:headEnd type="none" w="med" len="med"/>
                      <a:tailEnd type="none" w="med" len="med"/>
                    </a:lnL>
                    <a:lnR w="9525" cap="flat" cmpd="sng" algn="ctr">
                      <a:solidFill>
                        <a:srgbClr val="505050"/>
                      </a:solidFill>
                      <a:prstDash val="solid"/>
                      <a:round/>
                      <a:headEnd type="none" w="med" len="med"/>
                      <a:tailEnd type="none" w="med" len="med"/>
                    </a:lnR>
                    <a:lnT w="9525" cap="flat" cmpd="sng" algn="ctr">
                      <a:solidFill>
                        <a:srgbClr val="505050"/>
                      </a:solidFill>
                      <a:prstDash val="solid"/>
                      <a:round/>
                      <a:headEnd type="none" w="med" len="med"/>
                      <a:tailEnd type="none" w="med" len="med"/>
                    </a:lnT>
                    <a:lnB w="9525" cap="flat" cmpd="sng" algn="ctr">
                      <a:solidFill>
                        <a:srgbClr val="505050"/>
                      </a:solidFill>
                      <a:prstDash val="solid"/>
                      <a:round/>
                      <a:headEnd type="none" w="med" len="med"/>
                      <a:tailEnd type="none" w="med" len="med"/>
                    </a:lnB>
                    <a:solidFill>
                      <a:srgbClr val="FFFFFF"/>
                    </a:solidFill>
                  </a:tcPr>
                </a:tc>
                <a:tc>
                  <a:txBody>
                    <a:bodyPr/>
                    <a:lstStyle/>
                    <a:p>
                      <a:pPr algn="l" fontAlgn="ctr"/>
                      <a:r>
                        <a:rPr lang="en-US" sz="1300" dirty="0">
                          <a:solidFill>
                            <a:srgbClr val="333333"/>
                          </a:solidFill>
                        </a:rPr>
                        <a:t>● </a:t>
                      </a:r>
                      <a:r>
                        <a:rPr lang="en-US" sz="1400" dirty="0">
                          <a:solidFill>
                            <a:srgbClr val="333333"/>
                          </a:solidFill>
                        </a:rPr>
                        <a:t>Move to low-fat and fat-free milk or yogurt.</a:t>
                      </a:r>
                    </a:p>
                    <a:p>
                      <a:pPr algn="l" fontAlgn="ctr"/>
                      <a:endParaRPr lang="en-US" sz="1400" dirty="0">
                        <a:solidFill>
                          <a:srgbClr val="333333"/>
                        </a:solidFill>
                      </a:endParaRPr>
                    </a:p>
                    <a:p>
                      <a:pPr algn="l" fontAlgn="ctr"/>
                      <a:r>
                        <a:rPr lang="en-US" sz="1400" dirty="0">
                          <a:solidFill>
                            <a:srgbClr val="333333"/>
                          </a:solidFill>
                        </a:rPr>
                        <a:t>● Vary your protein routine.</a:t>
                      </a:r>
                    </a:p>
                    <a:p>
                      <a:pPr algn="l" fontAlgn="ctr"/>
                      <a:endParaRPr lang="en-US" sz="1400" dirty="0">
                        <a:solidFill>
                          <a:srgbClr val="333333"/>
                        </a:solidFill>
                      </a:endParaRPr>
                    </a:p>
                    <a:p>
                      <a:pPr algn="l" fontAlgn="ctr"/>
                      <a:r>
                        <a:rPr lang="en-US" sz="1400" dirty="0">
                          <a:solidFill>
                            <a:srgbClr val="333333"/>
                          </a:solidFill>
                        </a:rPr>
                        <a:t>● Drink and eat less sodium, saturated fat, and added sugars.</a:t>
                      </a:r>
                    </a:p>
                  </a:txBody>
                  <a:tcPr marL="84083" marR="84083" marT="84083" marB="84083" anchor="ctr">
                    <a:lnL w="9525" cap="flat" cmpd="sng" algn="ctr">
                      <a:solidFill>
                        <a:srgbClr val="505050"/>
                      </a:solidFill>
                      <a:prstDash val="solid"/>
                      <a:round/>
                      <a:headEnd type="none" w="med" len="med"/>
                      <a:tailEnd type="none" w="med" len="med"/>
                    </a:lnL>
                    <a:lnR w="9525" cap="flat" cmpd="sng" algn="ctr">
                      <a:solidFill>
                        <a:srgbClr val="505050"/>
                      </a:solidFill>
                      <a:prstDash val="solid"/>
                      <a:round/>
                      <a:headEnd type="none" w="med" len="med"/>
                      <a:tailEnd type="none" w="med" len="med"/>
                    </a:lnR>
                    <a:lnT w="9525" cap="flat" cmpd="sng" algn="ctr">
                      <a:solidFill>
                        <a:srgbClr val="505050"/>
                      </a:solidFill>
                      <a:prstDash val="solid"/>
                      <a:round/>
                      <a:headEnd type="none" w="med" len="med"/>
                      <a:tailEnd type="none" w="med" len="med"/>
                    </a:lnT>
                    <a:lnB w="9525" cap="flat" cmpd="sng" algn="ctr">
                      <a:solidFill>
                        <a:srgbClr val="505050"/>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bl>
          </a:graphicData>
        </a:graphic>
      </p:graphicFrame>
      <p:sp>
        <p:nvSpPr>
          <p:cNvPr id="31745" name="Rectangle 1"/>
          <p:cNvSpPr>
            <a:spLocks noChangeArrowheads="1"/>
          </p:cNvSpPr>
          <p:nvPr/>
        </p:nvSpPr>
        <p:spPr bwMode="auto">
          <a:xfrm>
            <a:off x="0" y="0"/>
            <a:ext cx="9144000" cy="457200"/>
          </a:xfrm>
          <a:prstGeom prst="rect">
            <a:avLst/>
          </a:prstGeom>
          <a:solidFill>
            <a:srgbClr val="FFFFFF"/>
          </a:solid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9500" b="1" i="0" u="none" strike="noStrike" cap="none" normalizeH="0" baseline="0" dirty="0">
                <a:ln>
                  <a:noFill/>
                </a:ln>
                <a:solidFill>
                  <a:srgbClr val="505050"/>
                </a:solidFill>
                <a:effectLst/>
                <a:latin typeface="Helvetica Neue"/>
                <a:cs typeface="Arial"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descr="Image result for PLATE METHOD OF BALANCED DIET"/>
          <p:cNvPicPr>
            <a:picLocks noChangeAspect="1" noChangeArrowheads="1"/>
          </p:cNvPicPr>
          <p:nvPr/>
        </p:nvPicPr>
        <p:blipFill>
          <a:blip r:embed="rId2" cstate="print"/>
          <a:srcRect/>
          <a:stretch>
            <a:fillRect/>
          </a:stretch>
        </p:blipFill>
        <p:spPr bwMode="auto">
          <a:xfrm>
            <a:off x="533400" y="1295400"/>
            <a:ext cx="8001000" cy="5562600"/>
          </a:xfrm>
          <a:prstGeom prst="rect">
            <a:avLst/>
          </a:prstGeom>
          <a:noFill/>
        </p:spPr>
      </p:pic>
      <p:sp>
        <p:nvSpPr>
          <p:cNvPr id="3" name="TextBox 2"/>
          <p:cNvSpPr txBox="1"/>
          <p:nvPr/>
        </p:nvSpPr>
        <p:spPr>
          <a:xfrm>
            <a:off x="3581400" y="533400"/>
            <a:ext cx="2743200" cy="523220"/>
          </a:xfrm>
          <a:prstGeom prst="rect">
            <a:avLst/>
          </a:prstGeom>
          <a:noFill/>
        </p:spPr>
        <p:txBody>
          <a:bodyPr wrap="square" rtlCol="0">
            <a:spAutoFit/>
          </a:bodyPr>
          <a:lstStyle/>
          <a:p>
            <a:r>
              <a:rPr lang="en-US" sz="2800" b="1" dirty="0">
                <a:solidFill>
                  <a:srgbClr val="FF0000"/>
                </a:solidFill>
              </a:rPr>
              <a:t>MY PLATE</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 y="3048000"/>
            <a:ext cx="8430164" cy="1200329"/>
          </a:xfrm>
          <a:prstGeom prst="rect">
            <a:avLst/>
          </a:prstGeom>
          <a:solidFill>
            <a:schemeClr val="tx2">
              <a:lumMod val="60000"/>
              <a:lumOff val="40000"/>
            </a:schemeClr>
          </a:solidFill>
          <a:ln>
            <a:solidFill>
              <a:schemeClr val="accent1"/>
            </a:solidFill>
          </a:ln>
        </p:spPr>
        <p:txBody>
          <a:bodyPr wrap="square" rtlCol="0">
            <a:spAutoFit/>
          </a:bodyPr>
          <a:lstStyle/>
          <a:p>
            <a:r>
              <a:rPr lang="en-US" b="1" dirty="0">
                <a:solidFill>
                  <a:schemeClr val="bg1">
                    <a:lumMod val="95000"/>
                  </a:schemeClr>
                </a:solidFill>
              </a:rPr>
              <a:t>    Dilute the calorie density of your  meals by filling  ½ of your plate (visual volume)</a:t>
            </a:r>
          </a:p>
          <a:p>
            <a:r>
              <a:rPr lang="en-US" b="1" dirty="0">
                <a:solidFill>
                  <a:schemeClr val="bg1">
                    <a:lumMod val="95000"/>
                  </a:schemeClr>
                </a:solidFill>
              </a:rPr>
              <a:t>                     with intact whole grains ,starchy vegetables and or legumes </a:t>
            </a:r>
          </a:p>
          <a:p>
            <a:r>
              <a:rPr lang="en-US" b="1" dirty="0">
                <a:solidFill>
                  <a:schemeClr val="bg1">
                    <a:lumMod val="95000"/>
                  </a:schemeClr>
                </a:solidFill>
              </a:rPr>
              <a:t>                                                              and </a:t>
            </a:r>
          </a:p>
          <a:p>
            <a:r>
              <a:rPr lang="en-US" b="1" dirty="0">
                <a:solidFill>
                  <a:schemeClr val="bg1">
                    <a:lumMod val="95000"/>
                  </a:schemeClr>
                </a:solidFill>
              </a:rPr>
              <a:t>                            other half with non starchy  vegetables and fruits</a:t>
            </a:r>
          </a:p>
        </p:txBody>
      </p:sp>
      <p:sp>
        <p:nvSpPr>
          <p:cNvPr id="5" name="TextBox 4"/>
          <p:cNvSpPr txBox="1"/>
          <p:nvPr/>
        </p:nvSpPr>
        <p:spPr>
          <a:xfrm>
            <a:off x="609600" y="4343400"/>
            <a:ext cx="2286000" cy="1477328"/>
          </a:xfrm>
          <a:prstGeom prst="rect">
            <a:avLst/>
          </a:prstGeom>
          <a:noFill/>
        </p:spPr>
        <p:txBody>
          <a:bodyPr wrap="square" rtlCol="0">
            <a:spAutoFit/>
          </a:bodyPr>
          <a:lstStyle/>
          <a:p>
            <a:r>
              <a:rPr lang="en-US" b="1" dirty="0">
                <a:solidFill>
                  <a:schemeClr val="accent2">
                    <a:lumMod val="75000"/>
                  </a:schemeClr>
                </a:solidFill>
              </a:rPr>
              <a:t>Intact  Whole grains</a:t>
            </a:r>
          </a:p>
          <a:p>
            <a:pPr>
              <a:buFont typeface="Arial" pitchFamily="34" charset="0"/>
              <a:buChar char="•"/>
            </a:pPr>
            <a:r>
              <a:rPr lang="en-US" dirty="0"/>
              <a:t>Brown rice</a:t>
            </a:r>
          </a:p>
          <a:p>
            <a:pPr>
              <a:buFont typeface="Arial" pitchFamily="34" charset="0"/>
              <a:buChar char="•"/>
            </a:pPr>
            <a:r>
              <a:rPr lang="en-US" dirty="0"/>
              <a:t>Whole wheat</a:t>
            </a:r>
          </a:p>
          <a:p>
            <a:pPr>
              <a:buFont typeface="Arial" pitchFamily="34" charset="0"/>
              <a:buChar char="•"/>
            </a:pPr>
            <a:r>
              <a:rPr lang="en-US" dirty="0"/>
              <a:t>Quinoa</a:t>
            </a:r>
          </a:p>
          <a:p>
            <a:endParaRPr lang="en-US" dirty="0"/>
          </a:p>
        </p:txBody>
      </p:sp>
      <p:sp>
        <p:nvSpPr>
          <p:cNvPr id="6" name="TextBox 5"/>
          <p:cNvSpPr txBox="1"/>
          <p:nvPr/>
        </p:nvSpPr>
        <p:spPr>
          <a:xfrm>
            <a:off x="2971800" y="4343400"/>
            <a:ext cx="1981200" cy="923330"/>
          </a:xfrm>
          <a:prstGeom prst="rect">
            <a:avLst/>
          </a:prstGeom>
          <a:noFill/>
        </p:spPr>
        <p:txBody>
          <a:bodyPr wrap="square" rtlCol="0">
            <a:spAutoFit/>
          </a:bodyPr>
          <a:lstStyle/>
          <a:p>
            <a:r>
              <a:rPr lang="en-US" b="1" dirty="0">
                <a:solidFill>
                  <a:schemeClr val="accent2">
                    <a:lumMod val="75000"/>
                  </a:schemeClr>
                </a:solidFill>
              </a:rPr>
              <a:t>Starchy Veggies</a:t>
            </a:r>
          </a:p>
          <a:p>
            <a:pPr>
              <a:buFont typeface="Arial" pitchFamily="34" charset="0"/>
              <a:buChar char="•"/>
            </a:pPr>
            <a:r>
              <a:rPr lang="en-US" dirty="0"/>
              <a:t>Potatoes</a:t>
            </a:r>
          </a:p>
          <a:p>
            <a:pPr>
              <a:buFont typeface="Arial" pitchFamily="34" charset="0"/>
              <a:buChar char="•"/>
            </a:pPr>
            <a:r>
              <a:rPr lang="en-US" dirty="0"/>
              <a:t>Yam</a:t>
            </a:r>
          </a:p>
        </p:txBody>
      </p:sp>
      <p:sp>
        <p:nvSpPr>
          <p:cNvPr id="7" name="TextBox 6"/>
          <p:cNvSpPr txBox="1"/>
          <p:nvPr/>
        </p:nvSpPr>
        <p:spPr>
          <a:xfrm>
            <a:off x="5334000" y="4419601"/>
            <a:ext cx="2331792" cy="1200329"/>
          </a:xfrm>
          <a:prstGeom prst="rect">
            <a:avLst/>
          </a:prstGeom>
          <a:noFill/>
        </p:spPr>
        <p:txBody>
          <a:bodyPr wrap="square" rtlCol="0">
            <a:spAutoFit/>
          </a:bodyPr>
          <a:lstStyle/>
          <a:p>
            <a:r>
              <a:rPr lang="en-US" b="1" dirty="0">
                <a:solidFill>
                  <a:schemeClr val="accent2">
                    <a:lumMod val="75000"/>
                  </a:schemeClr>
                </a:solidFill>
              </a:rPr>
              <a:t>Legumes</a:t>
            </a:r>
          </a:p>
          <a:p>
            <a:pPr>
              <a:buFont typeface="Arial" pitchFamily="34" charset="0"/>
              <a:buChar char="•"/>
            </a:pPr>
            <a:r>
              <a:rPr lang="en-US" dirty="0"/>
              <a:t>Beans(rajmah/cholae)</a:t>
            </a:r>
          </a:p>
          <a:p>
            <a:pPr>
              <a:buFont typeface="Arial" pitchFamily="34" charset="0"/>
              <a:buChar char="•"/>
            </a:pPr>
            <a:r>
              <a:rPr lang="en-US" dirty="0"/>
              <a:t>Lentils</a:t>
            </a:r>
          </a:p>
          <a:p>
            <a:pPr>
              <a:buFont typeface="Arial" pitchFamily="34" charset="0"/>
              <a:buChar char="•"/>
            </a:pPr>
            <a:r>
              <a:rPr lang="en-US" dirty="0"/>
              <a:t>Peas</a:t>
            </a:r>
          </a:p>
        </p:txBody>
      </p:sp>
      <p:sp>
        <p:nvSpPr>
          <p:cNvPr id="8" name="TextBox 7"/>
          <p:cNvSpPr txBox="1"/>
          <p:nvPr/>
        </p:nvSpPr>
        <p:spPr>
          <a:xfrm>
            <a:off x="457200" y="5638800"/>
            <a:ext cx="2743200" cy="1200329"/>
          </a:xfrm>
          <a:prstGeom prst="rect">
            <a:avLst/>
          </a:prstGeom>
          <a:noFill/>
        </p:spPr>
        <p:txBody>
          <a:bodyPr wrap="square" rtlCol="0">
            <a:spAutoFit/>
          </a:bodyPr>
          <a:lstStyle/>
          <a:p>
            <a:r>
              <a:rPr lang="en-US" b="1" dirty="0">
                <a:solidFill>
                  <a:schemeClr val="accent2">
                    <a:lumMod val="75000"/>
                  </a:schemeClr>
                </a:solidFill>
              </a:rPr>
              <a:t>Non- starchy veggies</a:t>
            </a:r>
          </a:p>
          <a:p>
            <a:pPr>
              <a:buFont typeface="Arial" pitchFamily="34" charset="0"/>
              <a:buChar char="•"/>
            </a:pPr>
            <a:r>
              <a:rPr lang="en-US" dirty="0"/>
              <a:t>Cruciferous</a:t>
            </a:r>
          </a:p>
          <a:p>
            <a:pPr>
              <a:buFont typeface="Arial" pitchFamily="34" charset="0"/>
              <a:buChar char="•"/>
            </a:pPr>
            <a:r>
              <a:rPr lang="en-US" dirty="0"/>
              <a:t>Green leafy</a:t>
            </a:r>
          </a:p>
          <a:p>
            <a:endParaRPr lang="en-US" dirty="0"/>
          </a:p>
        </p:txBody>
      </p:sp>
      <p:sp>
        <p:nvSpPr>
          <p:cNvPr id="9" name="TextBox 8"/>
          <p:cNvSpPr txBox="1"/>
          <p:nvPr/>
        </p:nvSpPr>
        <p:spPr>
          <a:xfrm>
            <a:off x="3886200" y="5486400"/>
            <a:ext cx="1447800" cy="1200329"/>
          </a:xfrm>
          <a:prstGeom prst="rect">
            <a:avLst/>
          </a:prstGeom>
          <a:noFill/>
        </p:spPr>
        <p:txBody>
          <a:bodyPr wrap="square" rtlCol="0">
            <a:spAutoFit/>
          </a:bodyPr>
          <a:lstStyle/>
          <a:p>
            <a:r>
              <a:rPr lang="en-US" b="1" dirty="0">
                <a:solidFill>
                  <a:schemeClr val="accent2">
                    <a:lumMod val="75000"/>
                  </a:schemeClr>
                </a:solidFill>
              </a:rPr>
              <a:t>Fruits</a:t>
            </a:r>
          </a:p>
          <a:p>
            <a:pPr>
              <a:buFont typeface="Arial" pitchFamily="34" charset="0"/>
              <a:buChar char="•"/>
            </a:pPr>
            <a:r>
              <a:rPr lang="en-US" dirty="0"/>
              <a:t>Citrus</a:t>
            </a:r>
          </a:p>
          <a:p>
            <a:pPr>
              <a:buFont typeface="Arial" pitchFamily="34" charset="0"/>
              <a:buChar char="•"/>
            </a:pPr>
            <a:r>
              <a:rPr lang="en-US" dirty="0"/>
              <a:t>Melons</a:t>
            </a:r>
          </a:p>
          <a:p>
            <a:pPr>
              <a:buFont typeface="Arial" pitchFamily="34" charset="0"/>
              <a:buChar char="•"/>
            </a:pPr>
            <a:r>
              <a:rPr lang="en-US" dirty="0"/>
              <a:t>Berries</a:t>
            </a:r>
          </a:p>
        </p:txBody>
      </p:sp>
      <p:pic>
        <p:nvPicPr>
          <p:cNvPr id="1026" name="Picture 2" descr="Related image"/>
          <p:cNvPicPr>
            <a:picLocks noChangeAspect="1" noChangeArrowheads="1"/>
          </p:cNvPicPr>
          <p:nvPr/>
        </p:nvPicPr>
        <p:blipFill>
          <a:blip r:embed="rId2" cstate="print"/>
          <a:srcRect/>
          <a:stretch>
            <a:fillRect/>
          </a:stretch>
        </p:blipFill>
        <p:spPr bwMode="auto">
          <a:xfrm>
            <a:off x="1447800" y="0"/>
            <a:ext cx="5715000" cy="3048000"/>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62400" y="685800"/>
            <a:ext cx="4191000" cy="2308324"/>
          </a:xfrm>
          <a:prstGeom prst="rect">
            <a:avLst/>
          </a:prstGeom>
        </p:spPr>
        <p:txBody>
          <a:bodyPr wrap="square">
            <a:spAutoFit/>
          </a:bodyPr>
          <a:lstStyle/>
          <a:p>
            <a:r>
              <a:rPr lang="en-US" dirty="0"/>
              <a:t>             </a:t>
            </a:r>
            <a:r>
              <a:rPr lang="en-US" dirty="0">
                <a:solidFill>
                  <a:srgbClr val="FF0000"/>
                </a:solidFill>
              </a:rPr>
              <a:t>Having a smart eating mindset</a:t>
            </a:r>
          </a:p>
          <a:p>
            <a:br>
              <a:rPr lang="en-US" dirty="0"/>
            </a:br>
            <a:r>
              <a:rPr lang="en-US" dirty="0"/>
              <a:t>* Making easy everyday food choices that</a:t>
            </a:r>
          </a:p>
          <a:p>
            <a:r>
              <a:rPr lang="en-US" dirty="0"/>
              <a:t>   benefit your health </a:t>
            </a:r>
          </a:p>
          <a:p>
            <a:br>
              <a:rPr lang="en-US" dirty="0"/>
            </a:br>
            <a:r>
              <a:rPr lang="en-US" dirty="0"/>
              <a:t>* Buying right-for-you foods </a:t>
            </a:r>
          </a:p>
          <a:p>
            <a:endParaRPr lang="en-US" dirty="0"/>
          </a:p>
          <a:p>
            <a:endParaRPr lang="en-US" dirty="0"/>
          </a:p>
        </p:txBody>
      </p:sp>
      <p:pic>
        <p:nvPicPr>
          <p:cNvPr id="40962" name="Picture 2" descr="Image result for PLATE METHOD OF BALANCED DIET"/>
          <p:cNvPicPr>
            <a:picLocks noChangeAspect="1" noChangeArrowheads="1"/>
          </p:cNvPicPr>
          <p:nvPr/>
        </p:nvPicPr>
        <p:blipFill>
          <a:blip r:embed="rId2" cstate="print"/>
          <a:srcRect/>
          <a:stretch>
            <a:fillRect/>
          </a:stretch>
        </p:blipFill>
        <p:spPr bwMode="auto">
          <a:xfrm>
            <a:off x="304800" y="609600"/>
            <a:ext cx="2619375" cy="1743076"/>
          </a:xfrm>
          <a:prstGeom prst="rect">
            <a:avLst/>
          </a:prstGeom>
          <a:noFill/>
        </p:spPr>
      </p:pic>
      <p:sp>
        <p:nvSpPr>
          <p:cNvPr id="4" name="Rectangle 3"/>
          <p:cNvSpPr/>
          <p:nvPr/>
        </p:nvSpPr>
        <p:spPr>
          <a:xfrm>
            <a:off x="3962400" y="2514600"/>
            <a:ext cx="4648200" cy="646331"/>
          </a:xfrm>
          <a:prstGeom prst="rect">
            <a:avLst/>
          </a:prstGeom>
        </p:spPr>
        <p:txBody>
          <a:bodyPr wrap="square">
            <a:spAutoFit/>
          </a:bodyPr>
          <a:lstStyle/>
          <a:p>
            <a:r>
              <a:rPr lang="en-US" dirty="0"/>
              <a:t>    Eat a variety of nutritious foods from all the</a:t>
            </a:r>
          </a:p>
          <a:p>
            <a:r>
              <a:rPr lang="en-US" dirty="0"/>
              <a:t>    food groups</a:t>
            </a:r>
          </a:p>
        </p:txBody>
      </p:sp>
      <p:sp>
        <p:nvSpPr>
          <p:cNvPr id="5" name="Rectangle 4"/>
          <p:cNvSpPr/>
          <p:nvPr/>
        </p:nvSpPr>
        <p:spPr>
          <a:xfrm>
            <a:off x="4114800" y="3200401"/>
            <a:ext cx="4800600" cy="1754326"/>
          </a:xfrm>
          <a:prstGeom prst="rect">
            <a:avLst/>
          </a:prstGeom>
        </p:spPr>
        <p:txBody>
          <a:bodyPr wrap="square">
            <a:spAutoFit/>
          </a:bodyPr>
          <a:lstStyle/>
          <a:p>
            <a:r>
              <a:rPr lang="en-US" dirty="0"/>
              <a:t>Eat an overall healthy dietary pattern that emphasizes : a variety of </a:t>
            </a:r>
            <a:r>
              <a:rPr lang="en-US" dirty="0">
                <a:hlinkClick r:id="rId3"/>
              </a:rPr>
              <a:t>fruits and vegetables</a:t>
            </a:r>
            <a:r>
              <a:rPr lang="en-US" dirty="0"/>
              <a:t>,</a:t>
            </a:r>
          </a:p>
          <a:p>
            <a:r>
              <a:rPr lang="en-US" dirty="0">
                <a:hlinkClick r:id="rId4"/>
              </a:rPr>
              <a:t>whole grains</a:t>
            </a:r>
            <a:r>
              <a:rPr lang="en-US" dirty="0"/>
              <a:t>,low-fat dairy products, skinless </a:t>
            </a:r>
            <a:r>
              <a:rPr lang="en-US" dirty="0">
                <a:hlinkClick r:id="rId5"/>
              </a:rPr>
              <a:t>poultry and fish</a:t>
            </a:r>
            <a:r>
              <a:rPr lang="en-US" dirty="0"/>
              <a:t> nuts and </a:t>
            </a:r>
            <a:r>
              <a:rPr lang="en-US" dirty="0">
                <a:hlinkClick r:id="rId6"/>
              </a:rPr>
              <a:t>legumes</a:t>
            </a:r>
            <a:endParaRPr lang="en-US" dirty="0"/>
          </a:p>
          <a:p>
            <a:endParaRPr lang="en-US" dirty="0"/>
          </a:p>
          <a:p>
            <a:r>
              <a:rPr lang="en-US" dirty="0"/>
              <a:t>Cut back on beverages with added sugars</a:t>
            </a:r>
          </a:p>
        </p:txBody>
      </p:sp>
      <p:sp>
        <p:nvSpPr>
          <p:cNvPr id="8" name="Rectangle 7"/>
          <p:cNvSpPr/>
          <p:nvPr/>
        </p:nvSpPr>
        <p:spPr>
          <a:xfrm>
            <a:off x="152400" y="5257800"/>
            <a:ext cx="8610600" cy="369332"/>
          </a:xfrm>
          <a:prstGeom prst="rect">
            <a:avLst/>
          </a:prstGeom>
        </p:spPr>
        <p:txBody>
          <a:bodyPr wrap="square">
            <a:spAutoFit/>
          </a:bodyPr>
          <a:lstStyle/>
          <a:p>
            <a:r>
              <a:rPr lang="en-US" b="1" dirty="0">
                <a:solidFill>
                  <a:srgbClr val="FF0000"/>
                </a:solidFill>
              </a:rPr>
              <a:t>Use up at least as many calories as you take in – Physical activity at least 45 min each day</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417638"/>
          </a:xfrm>
        </p:spPr>
        <p:txBody>
          <a:bodyPr>
            <a:normAutofit/>
          </a:bodyPr>
          <a:lstStyle/>
          <a:p>
            <a:r>
              <a:rPr lang="en-US" b="1" dirty="0">
                <a:solidFill>
                  <a:schemeClr val="accent2">
                    <a:lumMod val="75000"/>
                  </a:schemeClr>
                </a:solidFill>
                <a:latin typeface="Arabic Typesetting" pitchFamily="66" charset="-78"/>
                <a:cs typeface="Arabic Typesetting" pitchFamily="66" charset="-78"/>
              </a:rPr>
              <a:t>CALORIE DENSE  / NUTRIENT DENSE</a:t>
            </a:r>
          </a:p>
        </p:txBody>
      </p:sp>
      <p:sp>
        <p:nvSpPr>
          <p:cNvPr id="5" name="TextBox 4"/>
          <p:cNvSpPr txBox="1"/>
          <p:nvPr/>
        </p:nvSpPr>
        <p:spPr>
          <a:xfrm>
            <a:off x="228600" y="1143000"/>
            <a:ext cx="8644622" cy="3693319"/>
          </a:xfrm>
          <a:prstGeom prst="rect">
            <a:avLst/>
          </a:prstGeom>
          <a:noFill/>
        </p:spPr>
        <p:txBody>
          <a:bodyPr wrap="square" rtlCol="0">
            <a:spAutoFit/>
          </a:bodyPr>
          <a:lstStyle/>
          <a:p>
            <a:r>
              <a:rPr lang="en-US" b="1" dirty="0">
                <a:solidFill>
                  <a:schemeClr val="accent3">
                    <a:lumMod val="50000"/>
                  </a:schemeClr>
                </a:solidFill>
              </a:rPr>
              <a:t>       A Food that contains  a high amount of nutrients than calories – Nutrient Dense</a:t>
            </a:r>
          </a:p>
          <a:p>
            <a:r>
              <a:rPr lang="en-US" b="1" dirty="0">
                <a:solidFill>
                  <a:schemeClr val="accent3">
                    <a:lumMod val="50000"/>
                  </a:schemeClr>
                </a:solidFill>
              </a:rPr>
              <a:t>      Foods that contain more vitamins, minerals in relation to their fats, sugar content</a:t>
            </a:r>
          </a:p>
          <a:p>
            <a:endParaRPr lang="en-US" b="1" dirty="0">
              <a:solidFill>
                <a:schemeClr val="accent3">
                  <a:lumMod val="50000"/>
                </a:schemeClr>
              </a:solidFill>
            </a:endParaRPr>
          </a:p>
          <a:p>
            <a:endParaRPr lang="en-US" b="1" dirty="0">
              <a:solidFill>
                <a:schemeClr val="accent3">
                  <a:lumMod val="50000"/>
                </a:schemeClr>
              </a:solidFill>
            </a:endParaRPr>
          </a:p>
          <a:p>
            <a:endParaRPr lang="en-US" b="1" dirty="0">
              <a:solidFill>
                <a:schemeClr val="accent3">
                  <a:lumMod val="50000"/>
                </a:schemeClr>
              </a:solidFill>
            </a:endParaRPr>
          </a:p>
          <a:p>
            <a:endParaRPr lang="en-US" b="1" dirty="0">
              <a:solidFill>
                <a:schemeClr val="accent3">
                  <a:lumMod val="50000"/>
                </a:schemeClr>
              </a:solidFill>
            </a:endParaRPr>
          </a:p>
          <a:p>
            <a:endParaRPr lang="en-US" b="1" dirty="0">
              <a:solidFill>
                <a:schemeClr val="accent3">
                  <a:lumMod val="50000"/>
                </a:schemeClr>
              </a:solidFill>
            </a:endParaRPr>
          </a:p>
          <a:p>
            <a:endParaRPr lang="en-US" dirty="0"/>
          </a:p>
          <a:p>
            <a:endParaRPr lang="en-US" dirty="0"/>
          </a:p>
          <a:p>
            <a:r>
              <a:rPr lang="en-US" dirty="0"/>
              <a:t> </a:t>
            </a:r>
          </a:p>
          <a:p>
            <a:endParaRPr lang="en-US" b="1" dirty="0">
              <a:solidFill>
                <a:srgbClr val="FF0000"/>
              </a:solidFill>
            </a:endParaRPr>
          </a:p>
          <a:p>
            <a:r>
              <a:rPr lang="en-US" b="1" dirty="0">
                <a:solidFill>
                  <a:srgbClr val="FF0000"/>
                </a:solidFill>
              </a:rPr>
              <a:t>A Food that contains low amount of nutrients than the calories you take – Calorie dense</a:t>
            </a:r>
          </a:p>
          <a:p>
            <a:r>
              <a:rPr lang="en-US" b="1" dirty="0">
                <a:solidFill>
                  <a:srgbClr val="FF0000"/>
                </a:solidFill>
              </a:rPr>
              <a:t>         Foods that contain more sugars, saturated and trans fat and alcohol</a:t>
            </a:r>
          </a:p>
        </p:txBody>
      </p:sp>
      <p:pic>
        <p:nvPicPr>
          <p:cNvPr id="6146" name="Picture 2" descr="Super foods or nutrient dense foods"/>
          <p:cNvPicPr>
            <a:picLocks noChangeAspect="1" noChangeArrowheads="1"/>
          </p:cNvPicPr>
          <p:nvPr/>
        </p:nvPicPr>
        <p:blipFill>
          <a:blip r:embed="rId2" cstate="print"/>
          <a:srcRect/>
          <a:stretch>
            <a:fillRect/>
          </a:stretch>
        </p:blipFill>
        <p:spPr bwMode="auto">
          <a:xfrm>
            <a:off x="1219200" y="1752600"/>
            <a:ext cx="6172200" cy="2057400"/>
          </a:xfrm>
          <a:prstGeom prst="rect">
            <a:avLst/>
          </a:prstGeom>
          <a:noFill/>
        </p:spPr>
      </p:pic>
      <p:pic>
        <p:nvPicPr>
          <p:cNvPr id="6148" name="Picture 4" descr="http://healthfoodinfo.org/wp-content/uploads/2016/02/foods-to-avoid-when-trying-to-lose-weight-563x353.jpg"/>
          <p:cNvPicPr>
            <a:picLocks noChangeAspect="1" noChangeArrowheads="1"/>
          </p:cNvPicPr>
          <p:nvPr/>
        </p:nvPicPr>
        <p:blipFill>
          <a:blip r:embed="rId3" cstate="print"/>
          <a:srcRect/>
          <a:stretch>
            <a:fillRect/>
          </a:stretch>
        </p:blipFill>
        <p:spPr bwMode="auto">
          <a:xfrm>
            <a:off x="1143000" y="4800600"/>
            <a:ext cx="6248400" cy="1838326"/>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http://preventcancer.aicr.org/new/images/diagrams/2meals500cals.jpg"/>
          <p:cNvPicPr>
            <a:picLocks noChangeAspect="1" noChangeArrowheads="1"/>
          </p:cNvPicPr>
          <p:nvPr/>
        </p:nvPicPr>
        <p:blipFill>
          <a:blip r:embed="rId2" cstate="print"/>
          <a:srcRect/>
          <a:stretch>
            <a:fillRect/>
          </a:stretch>
        </p:blipFill>
        <p:spPr bwMode="auto">
          <a:xfrm>
            <a:off x="152400" y="228600"/>
            <a:ext cx="3810000" cy="2781300"/>
          </a:xfrm>
          <a:prstGeom prst="rect">
            <a:avLst/>
          </a:prstGeom>
          <a:noFill/>
        </p:spPr>
      </p:pic>
      <p:pic>
        <p:nvPicPr>
          <p:cNvPr id="23556" name="Picture 4" descr="http://2.bp.blogspot.com/-cN9ll3GIpUQ/VMqrOU9La8I/AAAAAAAABq0/TRSwsMupE5w/s1600/Obesity%2BEnergyDensityPR.jpg"/>
          <p:cNvPicPr>
            <a:picLocks noChangeAspect="1" noChangeArrowheads="1"/>
          </p:cNvPicPr>
          <p:nvPr/>
        </p:nvPicPr>
        <p:blipFill>
          <a:blip r:embed="rId3" cstate="print"/>
          <a:srcRect/>
          <a:stretch>
            <a:fillRect/>
          </a:stretch>
        </p:blipFill>
        <p:spPr bwMode="auto">
          <a:xfrm>
            <a:off x="152400" y="3200400"/>
            <a:ext cx="8610600" cy="3505200"/>
          </a:xfrm>
          <a:prstGeom prst="rect">
            <a:avLst/>
          </a:prstGeom>
          <a:noFill/>
        </p:spPr>
      </p:pic>
      <p:sp>
        <p:nvSpPr>
          <p:cNvPr id="6" name="TextBox 5"/>
          <p:cNvSpPr txBox="1"/>
          <p:nvPr/>
        </p:nvSpPr>
        <p:spPr>
          <a:xfrm>
            <a:off x="4191000" y="304800"/>
            <a:ext cx="4751837" cy="1938992"/>
          </a:xfrm>
          <a:prstGeom prst="rect">
            <a:avLst/>
          </a:prstGeom>
          <a:noFill/>
        </p:spPr>
        <p:txBody>
          <a:bodyPr wrap="square" rtlCol="0">
            <a:spAutoFit/>
          </a:bodyPr>
          <a:lstStyle/>
          <a:p>
            <a:pPr algn="ctr"/>
            <a:endParaRPr lang="en-US" sz="2000" b="1" dirty="0">
              <a:solidFill>
                <a:srgbClr val="7030A0"/>
              </a:solidFill>
              <a:latin typeface="Andalus" pitchFamily="18" charset="-78"/>
              <a:cs typeface="Andalus" pitchFamily="18" charset="-78"/>
            </a:endParaRPr>
          </a:p>
          <a:p>
            <a:pPr algn="ctr"/>
            <a:r>
              <a:rPr lang="en-US" sz="2000" b="1" dirty="0">
                <a:solidFill>
                  <a:srgbClr val="7030A0"/>
                </a:solidFill>
                <a:latin typeface="Andalus" pitchFamily="18" charset="-78"/>
                <a:cs typeface="Andalus" pitchFamily="18" charset="-78"/>
              </a:rPr>
              <a:t>DON’T COUNT </a:t>
            </a:r>
            <a:r>
              <a:rPr lang="en-US" sz="2000" b="1" dirty="0">
                <a:solidFill>
                  <a:srgbClr val="FF0000"/>
                </a:solidFill>
                <a:latin typeface="Andalus" pitchFamily="18" charset="-78"/>
                <a:cs typeface="Andalus" pitchFamily="18" charset="-78"/>
              </a:rPr>
              <a:t>CALORIES</a:t>
            </a:r>
            <a:r>
              <a:rPr lang="en-US" sz="2000" b="1" dirty="0">
                <a:solidFill>
                  <a:srgbClr val="7030A0"/>
                </a:solidFill>
                <a:latin typeface="Andalus" pitchFamily="18" charset="-78"/>
                <a:cs typeface="Andalus" pitchFamily="18" charset="-78"/>
              </a:rPr>
              <a:t> COUNT </a:t>
            </a:r>
            <a:r>
              <a:rPr lang="en-US" sz="2000" b="1" dirty="0">
                <a:solidFill>
                  <a:srgbClr val="00B050"/>
                </a:solidFill>
                <a:latin typeface="Andalus" pitchFamily="18" charset="-78"/>
                <a:cs typeface="Andalus" pitchFamily="18" charset="-78"/>
              </a:rPr>
              <a:t>NUTRIENTS</a:t>
            </a:r>
          </a:p>
          <a:p>
            <a:pPr algn="ctr"/>
            <a:r>
              <a:rPr lang="en-US" sz="2000" b="1" dirty="0">
                <a:solidFill>
                  <a:schemeClr val="accent2">
                    <a:lumMod val="75000"/>
                  </a:schemeClr>
                </a:solidFill>
                <a:latin typeface="Andalus" pitchFamily="18" charset="-78"/>
                <a:cs typeface="Andalus" pitchFamily="18" charset="-78"/>
              </a:rPr>
              <a:t> AS OUR</a:t>
            </a:r>
          </a:p>
          <a:p>
            <a:pPr algn="ctr"/>
            <a:r>
              <a:rPr lang="en-US" sz="2000" b="1" dirty="0">
                <a:solidFill>
                  <a:schemeClr val="accent1">
                    <a:lumMod val="75000"/>
                  </a:schemeClr>
                </a:solidFill>
                <a:latin typeface="Andalus" pitchFamily="18" charset="-78"/>
                <a:cs typeface="Andalus" pitchFamily="18" charset="-78"/>
              </a:rPr>
              <a:t>   BODY  REQUIRES</a:t>
            </a:r>
          </a:p>
          <a:p>
            <a:pPr algn="ctr"/>
            <a:r>
              <a:rPr lang="en-US" sz="2000" b="1" dirty="0">
                <a:solidFill>
                  <a:schemeClr val="accent1">
                    <a:lumMod val="75000"/>
                  </a:schemeClr>
                </a:solidFill>
                <a:latin typeface="Andalus" pitchFamily="18" charset="-78"/>
                <a:cs typeface="Andalus" pitchFamily="18" charset="-78"/>
              </a:rPr>
              <a:t> </a:t>
            </a:r>
            <a:r>
              <a:rPr lang="en-US" sz="2000" b="1" dirty="0">
                <a:solidFill>
                  <a:srgbClr val="00B050"/>
                </a:solidFill>
                <a:latin typeface="Andalus" pitchFamily="18" charset="-78"/>
                <a:cs typeface="Andalus" pitchFamily="18" charset="-78"/>
              </a:rPr>
              <a:t>NUTRIENTS</a:t>
            </a:r>
            <a:r>
              <a:rPr lang="en-US" sz="2000" b="1" dirty="0">
                <a:solidFill>
                  <a:srgbClr val="C00000"/>
                </a:solidFill>
                <a:latin typeface="Andalus" pitchFamily="18" charset="-78"/>
                <a:cs typeface="Andalus" pitchFamily="18" charset="-78"/>
              </a:rPr>
              <a:t>  </a:t>
            </a:r>
            <a:r>
              <a:rPr lang="en-US" sz="2000" b="1" dirty="0">
                <a:solidFill>
                  <a:schemeClr val="accent1">
                    <a:lumMod val="75000"/>
                  </a:schemeClr>
                </a:solidFill>
                <a:latin typeface="Andalus" pitchFamily="18" charset="-78"/>
                <a:cs typeface="Andalus" pitchFamily="18" charset="-78"/>
              </a:rPr>
              <a:t>NOT</a:t>
            </a:r>
            <a:r>
              <a:rPr lang="en-US" sz="2000" b="1" dirty="0">
                <a:solidFill>
                  <a:srgbClr val="C00000"/>
                </a:solidFill>
                <a:latin typeface="Andalus" pitchFamily="18" charset="-78"/>
                <a:cs typeface="Andalus" pitchFamily="18" charset="-78"/>
              </a:rPr>
              <a:t>  CALORIES</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0"/>
            <a:ext cx="8610600" cy="7294305"/>
          </a:xfrm>
          <a:prstGeom prst="rect">
            <a:avLst/>
          </a:prstGeom>
          <a:noFill/>
        </p:spPr>
        <p:txBody>
          <a:bodyPr wrap="square" rtlCol="0">
            <a:spAutoFit/>
          </a:bodyPr>
          <a:lstStyle/>
          <a:p>
            <a:r>
              <a:rPr lang="en-US" sz="2400" b="1" dirty="0">
                <a:solidFill>
                  <a:srgbClr val="C00000"/>
                </a:solidFill>
              </a:rPr>
              <a:t>                   </a:t>
            </a:r>
          </a:p>
          <a:p>
            <a:endParaRPr lang="en-US" sz="2400" b="1" dirty="0">
              <a:solidFill>
                <a:srgbClr val="C00000"/>
              </a:solidFill>
            </a:endParaRPr>
          </a:p>
          <a:p>
            <a:r>
              <a:rPr lang="en-US" sz="2400" b="1" dirty="0">
                <a:solidFill>
                  <a:srgbClr val="C00000"/>
                </a:solidFill>
              </a:rPr>
              <a:t>            HOW TO MAKE FOODS NUTRIENT DENSE  ?</a:t>
            </a:r>
          </a:p>
          <a:p>
            <a:endParaRPr lang="en-US" sz="2400" b="1" dirty="0">
              <a:solidFill>
                <a:srgbClr val="C00000"/>
              </a:solidFill>
            </a:endParaRPr>
          </a:p>
          <a:p>
            <a:pPr>
              <a:buFont typeface="Wingdings" pitchFamily="2" charset="2"/>
              <a:buChar char="ü"/>
            </a:pPr>
            <a:r>
              <a:rPr lang="en-US" sz="2400" b="1" dirty="0">
                <a:solidFill>
                  <a:srgbClr val="C00000"/>
                </a:solidFill>
              </a:rPr>
              <a:t>  </a:t>
            </a:r>
            <a:r>
              <a:rPr lang="en-US" sz="2400" b="1" dirty="0">
                <a:solidFill>
                  <a:srgbClr val="00B050"/>
                </a:solidFill>
              </a:rPr>
              <a:t>Choose variety of grains and pulses (Quinoa, brownrice,</a:t>
            </a:r>
          </a:p>
          <a:p>
            <a:r>
              <a:rPr lang="en-US" sz="2400" b="1" dirty="0">
                <a:solidFill>
                  <a:srgbClr val="00B050"/>
                </a:solidFill>
              </a:rPr>
              <a:t>     Wholewheat, jowar, Bajra, millets, Barley, Flax seeds)</a:t>
            </a:r>
          </a:p>
          <a:p>
            <a:pPr>
              <a:buFont typeface="Wingdings" pitchFamily="2" charset="2"/>
              <a:buChar char="ü"/>
            </a:pPr>
            <a:endParaRPr lang="en-US" sz="2400" b="1" dirty="0">
              <a:solidFill>
                <a:srgbClr val="C00000"/>
              </a:solidFill>
            </a:endParaRPr>
          </a:p>
          <a:p>
            <a:pPr>
              <a:buFont typeface="Wingdings" pitchFamily="2" charset="2"/>
              <a:buChar char="ü"/>
            </a:pPr>
            <a:r>
              <a:rPr lang="en-US" sz="2400" b="1" dirty="0">
                <a:solidFill>
                  <a:srgbClr val="C00000"/>
                </a:solidFill>
              </a:rPr>
              <a:t> </a:t>
            </a:r>
            <a:r>
              <a:rPr lang="en-US" sz="2400" b="1" dirty="0">
                <a:solidFill>
                  <a:srgbClr val="00B050"/>
                </a:solidFill>
              </a:rPr>
              <a:t>Add cut fruits to your oats / cereal instead of sugar</a:t>
            </a:r>
          </a:p>
          <a:p>
            <a:endParaRPr lang="en-US" sz="2400" b="1" dirty="0">
              <a:solidFill>
                <a:srgbClr val="00B050"/>
              </a:solidFill>
            </a:endParaRPr>
          </a:p>
          <a:p>
            <a:pPr>
              <a:buFont typeface="Wingdings" pitchFamily="2" charset="2"/>
              <a:buChar char="ü"/>
            </a:pPr>
            <a:r>
              <a:rPr lang="en-US" sz="2400" b="1" dirty="0">
                <a:solidFill>
                  <a:srgbClr val="00B050"/>
                </a:solidFill>
              </a:rPr>
              <a:t>  Add dry fruits and nuts</a:t>
            </a:r>
          </a:p>
          <a:p>
            <a:endParaRPr lang="en-US" sz="2400" b="1" dirty="0">
              <a:solidFill>
                <a:srgbClr val="00B050"/>
              </a:solidFill>
            </a:endParaRPr>
          </a:p>
          <a:p>
            <a:pPr>
              <a:buFont typeface="Wingdings" pitchFamily="2" charset="2"/>
              <a:buChar char="ü"/>
            </a:pPr>
            <a:r>
              <a:rPr lang="en-US" sz="2400" b="1" dirty="0">
                <a:solidFill>
                  <a:srgbClr val="00B050"/>
                </a:solidFill>
              </a:rPr>
              <a:t>  Prefer fresh fruits instead of juices</a:t>
            </a:r>
          </a:p>
          <a:p>
            <a:pPr>
              <a:buFont typeface="Wingdings" pitchFamily="2" charset="2"/>
              <a:buChar char="ü"/>
            </a:pPr>
            <a:endParaRPr lang="en-US" sz="2400" b="1" dirty="0">
              <a:solidFill>
                <a:srgbClr val="00B050"/>
              </a:solidFill>
            </a:endParaRPr>
          </a:p>
          <a:p>
            <a:pPr>
              <a:buFont typeface="Wingdings" pitchFamily="2" charset="2"/>
              <a:buChar char="ü"/>
            </a:pPr>
            <a:r>
              <a:rPr lang="en-US" sz="2400" b="1" dirty="0">
                <a:solidFill>
                  <a:srgbClr val="00B050"/>
                </a:solidFill>
              </a:rPr>
              <a:t>  Choose variety of colorful vegetables , green leafy and salads</a:t>
            </a:r>
          </a:p>
          <a:p>
            <a:r>
              <a:rPr lang="en-US" sz="2400" b="1" dirty="0">
                <a:solidFill>
                  <a:srgbClr val="00B050"/>
                </a:solidFill>
              </a:rPr>
              <a:t>      as a rainbow </a:t>
            </a:r>
          </a:p>
          <a:p>
            <a:pPr>
              <a:buFont typeface="Wingdings" pitchFamily="2" charset="2"/>
              <a:buChar char="ü"/>
            </a:pPr>
            <a:endParaRPr lang="en-US" sz="2400" b="1" dirty="0">
              <a:solidFill>
                <a:srgbClr val="00B050"/>
              </a:solidFill>
            </a:endParaRPr>
          </a:p>
          <a:p>
            <a:endParaRPr lang="en-US" sz="2400" b="1" dirty="0">
              <a:solidFill>
                <a:srgbClr val="C00000"/>
              </a:solidFill>
            </a:endParaRPr>
          </a:p>
          <a:p>
            <a:endParaRPr lang="en-US" sz="2400" b="1" dirty="0">
              <a:solidFill>
                <a:srgbClr val="C00000"/>
              </a:solidFill>
            </a:endParaRPr>
          </a:p>
          <a:p>
            <a:endParaRPr lang="en-US" dirty="0"/>
          </a:p>
          <a:p>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28600" y="304800"/>
            <a:ext cx="7848600" cy="4524315"/>
          </a:xfrm>
          <a:prstGeom prst="rect">
            <a:avLst/>
          </a:prstGeom>
        </p:spPr>
        <p:txBody>
          <a:bodyPr wrap="square">
            <a:spAutoFit/>
          </a:bodyPr>
          <a:lstStyle/>
          <a:p>
            <a:r>
              <a:rPr lang="en-US" sz="2400" b="1" dirty="0">
                <a:solidFill>
                  <a:srgbClr val="FF0000"/>
                </a:solidFill>
              </a:rPr>
              <a:t>Plan healthy snacks like </a:t>
            </a:r>
          </a:p>
          <a:p>
            <a:endParaRPr lang="en-US" sz="2400" b="1" dirty="0">
              <a:solidFill>
                <a:srgbClr val="00B050"/>
              </a:solidFill>
            </a:endParaRPr>
          </a:p>
          <a:p>
            <a:pPr>
              <a:buFont typeface="Wingdings" pitchFamily="2" charset="2"/>
              <a:buChar char="ü"/>
            </a:pPr>
            <a:r>
              <a:rPr lang="en-US" sz="2400" b="1" dirty="0">
                <a:solidFill>
                  <a:srgbClr val="00B050"/>
                </a:solidFill>
              </a:rPr>
              <a:t>Variety of salads </a:t>
            </a:r>
          </a:p>
          <a:p>
            <a:pPr>
              <a:buFont typeface="Wingdings" pitchFamily="2" charset="2"/>
              <a:buChar char="ü"/>
            </a:pPr>
            <a:r>
              <a:rPr lang="en-US" sz="2400" b="1" dirty="0">
                <a:solidFill>
                  <a:srgbClr val="00B050"/>
                </a:solidFill>
              </a:rPr>
              <a:t> Boiled seasoned sprouts </a:t>
            </a:r>
          </a:p>
          <a:p>
            <a:pPr>
              <a:buFont typeface="Wingdings" pitchFamily="2" charset="2"/>
              <a:buChar char="ü"/>
            </a:pPr>
            <a:r>
              <a:rPr lang="en-US" sz="2400" b="1" dirty="0">
                <a:solidFill>
                  <a:srgbClr val="00B050"/>
                </a:solidFill>
              </a:rPr>
              <a:t> Corn</a:t>
            </a:r>
          </a:p>
          <a:p>
            <a:pPr>
              <a:buFont typeface="Wingdings" pitchFamily="2" charset="2"/>
              <a:buChar char="ü"/>
            </a:pPr>
            <a:r>
              <a:rPr lang="en-US" sz="2400" b="1" dirty="0">
                <a:solidFill>
                  <a:srgbClr val="00B050"/>
                </a:solidFill>
              </a:rPr>
              <a:t>Wheat bread sandwich with a slice of cheese and lots of veggies </a:t>
            </a:r>
          </a:p>
          <a:p>
            <a:pPr>
              <a:buFont typeface="Wingdings" pitchFamily="2" charset="2"/>
              <a:buChar char="ü"/>
            </a:pPr>
            <a:r>
              <a:rPr lang="en-US" sz="2400" b="1" dirty="0">
                <a:solidFill>
                  <a:srgbClr val="00B050"/>
                </a:solidFill>
              </a:rPr>
              <a:t> Bhel with grated vegetables</a:t>
            </a:r>
          </a:p>
          <a:p>
            <a:pPr>
              <a:buFont typeface="Wingdings" pitchFamily="2" charset="2"/>
              <a:buChar char="ü"/>
            </a:pPr>
            <a:r>
              <a:rPr lang="en-US" sz="2400" b="1" dirty="0">
                <a:solidFill>
                  <a:srgbClr val="00B050"/>
                </a:solidFill>
              </a:rPr>
              <a:t> Fresh cut fruit </a:t>
            </a:r>
          </a:p>
          <a:p>
            <a:pPr>
              <a:buFont typeface="Wingdings" pitchFamily="2" charset="2"/>
              <a:buChar char="ü"/>
            </a:pPr>
            <a:endParaRPr lang="en-US" sz="2400" b="1" dirty="0">
              <a:solidFill>
                <a:srgbClr val="00B050"/>
              </a:solidFill>
            </a:endParaRPr>
          </a:p>
          <a:p>
            <a:pPr>
              <a:buFont typeface="Wingdings" pitchFamily="2" charset="2"/>
              <a:buChar char="ü"/>
            </a:pPr>
            <a:r>
              <a:rPr lang="en-US" sz="2400" b="1" dirty="0">
                <a:solidFill>
                  <a:srgbClr val="00B050"/>
                </a:solidFill>
              </a:rPr>
              <a:t> cut down simple sugars , saturated fats </a:t>
            </a:r>
          </a:p>
          <a:p>
            <a:endParaRPr lang="en-US" sz="2400" b="1" dirty="0">
              <a:solidFill>
                <a:srgbClr val="C00000"/>
              </a:solidFill>
            </a:endParaRPr>
          </a:p>
        </p:txBody>
      </p:sp>
      <p:pic>
        <p:nvPicPr>
          <p:cNvPr id="4" name="Picture 2" descr="Related image"/>
          <p:cNvPicPr>
            <a:picLocks noChangeAspect="1" noChangeArrowheads="1"/>
          </p:cNvPicPr>
          <p:nvPr/>
        </p:nvPicPr>
        <p:blipFill>
          <a:blip r:embed="rId2" cstate="print"/>
          <a:srcRect/>
          <a:stretch>
            <a:fillRect/>
          </a:stretch>
        </p:blipFill>
        <p:spPr bwMode="auto">
          <a:xfrm>
            <a:off x="5715000" y="3429000"/>
            <a:ext cx="3429000" cy="3276600"/>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Image result for nutrient dense vs calorie dense foods"/>
          <p:cNvPicPr>
            <a:picLocks noChangeAspect="1" noChangeArrowheads="1"/>
          </p:cNvPicPr>
          <p:nvPr/>
        </p:nvPicPr>
        <p:blipFill>
          <a:blip r:embed="rId2" cstate="print"/>
          <a:srcRect/>
          <a:stretch>
            <a:fillRect/>
          </a:stretch>
        </p:blipFill>
        <p:spPr bwMode="auto">
          <a:xfrm>
            <a:off x="685800" y="381000"/>
            <a:ext cx="7543800" cy="5829301"/>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752600" y="304800"/>
            <a:ext cx="5209566" cy="646331"/>
          </a:xfrm>
          <a:prstGeom prst="rect">
            <a:avLst/>
          </a:prstGeom>
          <a:noFill/>
        </p:spPr>
        <p:txBody>
          <a:bodyPr wrap="square" rtlCol="0">
            <a:spAutoFit/>
          </a:bodyPr>
          <a:lstStyle/>
          <a:p>
            <a:r>
              <a:rPr lang="en-US" sz="3600" b="1" dirty="0">
                <a:solidFill>
                  <a:srgbClr val="FF0000"/>
                </a:solidFill>
                <a:latin typeface="Baskerville Old Face" pitchFamily="18" charset="0"/>
              </a:rPr>
              <a:t>Summer Nutrition Tips</a:t>
            </a:r>
          </a:p>
        </p:txBody>
      </p:sp>
      <p:sp>
        <p:nvSpPr>
          <p:cNvPr id="4" name="TextBox 3"/>
          <p:cNvSpPr txBox="1"/>
          <p:nvPr/>
        </p:nvSpPr>
        <p:spPr>
          <a:xfrm>
            <a:off x="304800" y="1219200"/>
            <a:ext cx="8305800" cy="5078313"/>
          </a:xfrm>
          <a:prstGeom prst="rect">
            <a:avLst/>
          </a:prstGeom>
          <a:noFill/>
        </p:spPr>
        <p:txBody>
          <a:bodyPr wrap="square" rtlCol="0">
            <a:spAutoFit/>
          </a:bodyPr>
          <a:lstStyle/>
          <a:p>
            <a:pPr algn="just">
              <a:buFont typeface="Arial" pitchFamily="34" charset="0"/>
              <a:buChar char="•"/>
            </a:pPr>
            <a:r>
              <a:rPr lang="en-US" b="1" dirty="0">
                <a:solidFill>
                  <a:srgbClr val="002060"/>
                </a:solidFill>
              </a:rPr>
              <a:t>Drink plenty of water – be well hydrated</a:t>
            </a:r>
          </a:p>
          <a:p>
            <a:pPr algn="just">
              <a:buFont typeface="Arial" pitchFamily="34" charset="0"/>
              <a:buChar char="•"/>
            </a:pPr>
            <a:r>
              <a:rPr lang="en-US" b="1" dirty="0">
                <a:solidFill>
                  <a:srgbClr val="00B050"/>
                </a:solidFill>
              </a:rPr>
              <a:t> </a:t>
            </a:r>
            <a:r>
              <a:rPr lang="en-US" dirty="0">
                <a:solidFill>
                  <a:srgbClr val="00B050"/>
                </a:solidFill>
              </a:rPr>
              <a:t>Water keeps the body cool and prevents dehydration. It also helps one avoid putting on unnecessary calories. Fresh lime juice and coconut water is also a great thirst-quencher, especially during summer</a:t>
            </a:r>
            <a:r>
              <a:rPr lang="en-US" dirty="0"/>
              <a:t>.</a:t>
            </a:r>
          </a:p>
          <a:p>
            <a:pPr algn="just">
              <a:buFont typeface="Arial" pitchFamily="34" charset="0"/>
              <a:buChar char="•"/>
            </a:pPr>
            <a:r>
              <a:rPr lang="en-US" b="1" dirty="0">
                <a:solidFill>
                  <a:srgbClr val="00B050"/>
                </a:solidFill>
              </a:rPr>
              <a:t> </a:t>
            </a:r>
            <a:r>
              <a:rPr lang="en-US" dirty="0">
                <a:solidFill>
                  <a:srgbClr val="00B050"/>
                </a:solidFill>
              </a:rPr>
              <a:t>Avoid aerated drinks</a:t>
            </a:r>
          </a:p>
          <a:p>
            <a:pPr>
              <a:buFont typeface="Arial" pitchFamily="34" charset="0"/>
              <a:buChar char="•"/>
            </a:pPr>
            <a:endParaRPr lang="en-US" b="1" dirty="0">
              <a:solidFill>
                <a:srgbClr val="00B050"/>
              </a:solidFill>
            </a:endParaRPr>
          </a:p>
          <a:p>
            <a:pPr>
              <a:buFont typeface="Arial" pitchFamily="34" charset="0"/>
              <a:buChar char="•"/>
            </a:pPr>
            <a:r>
              <a:rPr lang="en-US" b="1" dirty="0">
                <a:solidFill>
                  <a:srgbClr val="002060"/>
                </a:solidFill>
              </a:rPr>
              <a:t>Have plenty of fresh fruits and vegetables – Include 5 servings in a day</a:t>
            </a:r>
          </a:p>
          <a:p>
            <a:pPr>
              <a:buFont typeface="Arial" pitchFamily="34" charset="0"/>
              <a:buChar char="•"/>
            </a:pPr>
            <a:r>
              <a:rPr lang="en-US" b="1" dirty="0">
                <a:solidFill>
                  <a:srgbClr val="00B050"/>
                </a:solidFill>
              </a:rPr>
              <a:t> </a:t>
            </a:r>
            <a:r>
              <a:rPr lang="en-US" dirty="0">
                <a:solidFill>
                  <a:srgbClr val="00B050"/>
                </a:solidFill>
              </a:rPr>
              <a:t>2 servings of fresh fruits – Fruit milk shakes and smoothies are best options </a:t>
            </a:r>
          </a:p>
          <a:p>
            <a:pPr>
              <a:buFont typeface="Arial" pitchFamily="34" charset="0"/>
              <a:buChar char="•"/>
            </a:pPr>
            <a:r>
              <a:rPr lang="en-US" dirty="0">
                <a:solidFill>
                  <a:srgbClr val="00B050"/>
                </a:solidFill>
              </a:rPr>
              <a:t> Just add some fruits and milk in a blender and your healthy snack is ready</a:t>
            </a:r>
          </a:p>
          <a:p>
            <a:pPr>
              <a:buFont typeface="Arial" pitchFamily="34" charset="0"/>
              <a:buChar char="•"/>
            </a:pPr>
            <a:r>
              <a:rPr lang="en-US" dirty="0">
                <a:solidFill>
                  <a:srgbClr val="00B050"/>
                </a:solidFill>
              </a:rPr>
              <a:t> Try innovative salads to be included in the diet which are tasty option </a:t>
            </a:r>
          </a:p>
          <a:p>
            <a:pPr>
              <a:buFont typeface="Arial" pitchFamily="34" charset="0"/>
              <a:buChar char="•"/>
            </a:pPr>
            <a:r>
              <a:rPr lang="en-US" dirty="0">
                <a:solidFill>
                  <a:srgbClr val="00B050"/>
                </a:solidFill>
              </a:rPr>
              <a:t> Eating a lot of fresh salads during the summer months is a great idea because salads are easy to prepare and are healthy for your body but keep a check on the dressings</a:t>
            </a:r>
          </a:p>
          <a:p>
            <a:pPr>
              <a:buFont typeface="Arial" pitchFamily="34" charset="0"/>
              <a:buChar char="•"/>
            </a:pPr>
            <a:endParaRPr lang="en-US" dirty="0">
              <a:solidFill>
                <a:srgbClr val="00B050"/>
              </a:solidFill>
            </a:endParaRPr>
          </a:p>
          <a:p>
            <a:pPr>
              <a:buFont typeface="Arial" pitchFamily="34" charset="0"/>
              <a:buChar char="•"/>
            </a:pPr>
            <a:r>
              <a:rPr lang="en-US" dirty="0">
                <a:solidFill>
                  <a:srgbClr val="00B050"/>
                </a:solidFill>
              </a:rPr>
              <a:t> </a:t>
            </a:r>
            <a:r>
              <a:rPr lang="en-US" b="1" dirty="0">
                <a:solidFill>
                  <a:srgbClr val="002060"/>
                </a:solidFill>
              </a:rPr>
              <a:t>Curd and yogurt are other options –delicious and healthy options</a:t>
            </a:r>
          </a:p>
          <a:p>
            <a:pPr>
              <a:buFont typeface="Arial" pitchFamily="34" charset="0"/>
              <a:buChar char="•"/>
            </a:pPr>
            <a:r>
              <a:rPr lang="en-US" b="1" dirty="0">
                <a:solidFill>
                  <a:srgbClr val="002060"/>
                </a:solidFill>
              </a:rPr>
              <a:t> </a:t>
            </a:r>
            <a:r>
              <a:rPr lang="en-US" dirty="0">
                <a:solidFill>
                  <a:srgbClr val="00B050"/>
                </a:solidFill>
              </a:rPr>
              <a:t>They help to keep us hydrated , butter milk with added mint / lemon to enhance taste</a:t>
            </a:r>
          </a:p>
          <a:p>
            <a:r>
              <a:rPr lang="en-US" dirty="0">
                <a:solidFill>
                  <a:srgbClr val="00B050"/>
                </a:solidFill>
              </a:rPr>
              <a:t>  is good option </a:t>
            </a:r>
          </a:p>
          <a:p>
            <a:endParaRPr lang="en-US" dirty="0">
              <a:solidFill>
                <a:srgbClr val="00B050"/>
              </a:solidFill>
            </a:endParaRPr>
          </a:p>
          <a:p>
            <a:pPr>
              <a:buFont typeface="Arial" pitchFamily="34" charset="0"/>
              <a:buChar char="•"/>
            </a:pPr>
            <a:endParaRPr lang="en-US" dirty="0">
              <a:solidFill>
                <a:srgbClr val="00B050"/>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6858000"/>
          </a:xfrm>
        </p:spPr>
        <p:txBody>
          <a:bodyPr>
            <a:normAutofit/>
          </a:bodyPr>
          <a:lstStyle/>
          <a:p>
            <a:pPr algn="l"/>
            <a:r>
              <a:rPr lang="en-US" b="1" dirty="0">
                <a:solidFill>
                  <a:srgbClr val="FF0000"/>
                </a:solidFill>
                <a:latin typeface="Bradley Hand ITC" pitchFamily="66" charset="0"/>
              </a:rPr>
              <a:t>WHEN FOOD IS WRONG ,</a:t>
            </a:r>
            <a:br>
              <a:rPr lang="en-US" b="1" dirty="0">
                <a:solidFill>
                  <a:srgbClr val="FF0000"/>
                </a:solidFill>
                <a:latin typeface="Bradley Hand ITC" pitchFamily="66" charset="0"/>
              </a:rPr>
            </a:br>
            <a:r>
              <a:rPr lang="en-US" b="1" dirty="0">
                <a:solidFill>
                  <a:srgbClr val="FF0000"/>
                </a:solidFill>
                <a:latin typeface="Bradley Hand ITC" pitchFamily="66" charset="0"/>
              </a:rPr>
              <a:t>                  MEDICINE IS OF NO USE</a:t>
            </a:r>
            <a:br>
              <a:rPr lang="en-US" b="1" dirty="0">
                <a:solidFill>
                  <a:srgbClr val="FF0000"/>
                </a:solidFill>
                <a:latin typeface="Bradley Hand ITC" pitchFamily="66" charset="0"/>
              </a:rPr>
            </a:br>
            <a:r>
              <a:rPr lang="en-US" b="1" dirty="0">
                <a:solidFill>
                  <a:srgbClr val="FF0000"/>
                </a:solidFill>
                <a:latin typeface="Bradley Hand ITC" pitchFamily="66" charset="0"/>
              </a:rPr>
              <a:t>                 </a:t>
            </a:r>
            <a:r>
              <a:rPr lang="en-US" b="1" dirty="0">
                <a:solidFill>
                  <a:srgbClr val="00B050"/>
                </a:solidFill>
                <a:latin typeface="Bradley Hand ITC" pitchFamily="66" charset="0"/>
              </a:rPr>
              <a:t>AND</a:t>
            </a:r>
            <a:br>
              <a:rPr lang="en-US" b="1" dirty="0">
                <a:solidFill>
                  <a:srgbClr val="FF0000"/>
                </a:solidFill>
                <a:latin typeface="Bradley Hand ITC" pitchFamily="66" charset="0"/>
              </a:rPr>
            </a:br>
            <a:r>
              <a:rPr lang="en-US" b="1" dirty="0">
                <a:solidFill>
                  <a:srgbClr val="FF0000"/>
                </a:solidFill>
                <a:latin typeface="Bradley Hand ITC" pitchFamily="66" charset="0"/>
              </a:rPr>
              <a:t>WHEN FOOD IS RIGHT,</a:t>
            </a:r>
            <a:br>
              <a:rPr lang="en-US" b="1" dirty="0">
                <a:solidFill>
                  <a:srgbClr val="FF0000"/>
                </a:solidFill>
                <a:latin typeface="Bradley Hand ITC" pitchFamily="66" charset="0"/>
              </a:rPr>
            </a:br>
            <a:r>
              <a:rPr lang="en-US" b="1" dirty="0">
                <a:solidFill>
                  <a:srgbClr val="FF0000"/>
                </a:solidFill>
                <a:latin typeface="Bradley Hand ITC" pitchFamily="66" charset="0"/>
              </a:rPr>
              <a:t>               MEDICINE IS OF NO NEED</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609600"/>
            <a:ext cx="8229600" cy="6463308"/>
          </a:xfrm>
          <a:prstGeom prst="rect">
            <a:avLst/>
          </a:prstGeom>
          <a:noFill/>
        </p:spPr>
        <p:txBody>
          <a:bodyPr wrap="square" rtlCol="0">
            <a:spAutoFit/>
          </a:bodyPr>
          <a:lstStyle/>
          <a:p>
            <a:r>
              <a:rPr lang="en-US" b="1" dirty="0">
                <a:solidFill>
                  <a:srgbClr val="002060"/>
                </a:solidFill>
              </a:rPr>
              <a:t>Don't skip any meals</a:t>
            </a:r>
          </a:p>
          <a:p>
            <a:pPr>
              <a:buFont typeface="Arial" pitchFamily="34" charset="0"/>
              <a:buChar char="•"/>
            </a:pPr>
            <a:r>
              <a:rPr lang="en-US" dirty="0">
                <a:solidFill>
                  <a:srgbClr val="00B050"/>
                </a:solidFill>
              </a:rPr>
              <a:t>People drastically lose weight by cutting down on meals, but this is very unhealthy </a:t>
            </a:r>
          </a:p>
          <a:p>
            <a:r>
              <a:rPr lang="en-US" dirty="0">
                <a:solidFill>
                  <a:srgbClr val="00B050"/>
                </a:solidFill>
              </a:rPr>
              <a:t> and might have adverse affects. </a:t>
            </a:r>
          </a:p>
          <a:p>
            <a:pPr>
              <a:buFont typeface="Arial" pitchFamily="34" charset="0"/>
              <a:buChar char="•"/>
            </a:pPr>
            <a:r>
              <a:rPr lang="en-US" dirty="0">
                <a:solidFill>
                  <a:srgbClr val="00B050"/>
                </a:solidFill>
              </a:rPr>
              <a:t>Skipping meals also slows down the metabolism which means the body burns fewer</a:t>
            </a:r>
          </a:p>
          <a:p>
            <a:r>
              <a:rPr lang="en-US" dirty="0">
                <a:solidFill>
                  <a:srgbClr val="00B050"/>
                </a:solidFill>
              </a:rPr>
              <a:t> calories.</a:t>
            </a:r>
          </a:p>
          <a:p>
            <a:endParaRPr lang="en-US" dirty="0">
              <a:solidFill>
                <a:srgbClr val="00B050"/>
              </a:solidFill>
            </a:endParaRPr>
          </a:p>
          <a:p>
            <a:r>
              <a:rPr lang="en-US" b="1" dirty="0">
                <a:solidFill>
                  <a:srgbClr val="002060"/>
                </a:solidFill>
              </a:rPr>
              <a:t>Stay away from</a:t>
            </a:r>
            <a:r>
              <a:rPr lang="en-US" b="1" dirty="0">
                <a:solidFill>
                  <a:srgbClr val="00B050"/>
                </a:solidFill>
              </a:rPr>
              <a:t> </a:t>
            </a:r>
          </a:p>
          <a:p>
            <a:pPr>
              <a:buFont typeface="Arial" pitchFamily="34" charset="0"/>
              <a:buChar char="•"/>
            </a:pPr>
            <a:r>
              <a:rPr lang="en-US" dirty="0">
                <a:solidFill>
                  <a:srgbClr val="00B050"/>
                </a:solidFill>
              </a:rPr>
              <a:t>Aerated drinks / coffee / tea All these drinks contain preservatives, colours and </a:t>
            </a:r>
          </a:p>
          <a:p>
            <a:r>
              <a:rPr lang="en-US" dirty="0">
                <a:solidFill>
                  <a:srgbClr val="00B050"/>
                </a:solidFill>
              </a:rPr>
              <a:t>  sugars.</a:t>
            </a:r>
          </a:p>
          <a:p>
            <a:pPr>
              <a:buFont typeface="Arial" pitchFamily="34" charset="0"/>
              <a:buChar char="•"/>
            </a:pPr>
            <a:r>
              <a:rPr lang="en-US" dirty="0">
                <a:solidFill>
                  <a:srgbClr val="00B050"/>
                </a:solidFill>
              </a:rPr>
              <a:t> Restrict the amount of salt and sugar</a:t>
            </a:r>
          </a:p>
          <a:p>
            <a:pPr>
              <a:buFont typeface="Arial" pitchFamily="34" charset="0"/>
              <a:buChar char="•"/>
            </a:pPr>
            <a:r>
              <a:rPr lang="en-US" dirty="0">
                <a:solidFill>
                  <a:srgbClr val="00B050"/>
                </a:solidFill>
              </a:rPr>
              <a:t> Cut the intake of fried foods, like </a:t>
            </a:r>
            <a:r>
              <a:rPr lang="en-US" i="1" dirty="0">
                <a:solidFill>
                  <a:srgbClr val="00B050"/>
                </a:solidFill>
              </a:rPr>
              <a:t>vadas</a:t>
            </a:r>
            <a:r>
              <a:rPr lang="en-US" dirty="0">
                <a:solidFill>
                  <a:srgbClr val="00B050"/>
                </a:solidFill>
              </a:rPr>
              <a:t>, samosas, chips, </a:t>
            </a:r>
            <a:r>
              <a:rPr lang="en-US" i="1" dirty="0">
                <a:solidFill>
                  <a:srgbClr val="00B050"/>
                </a:solidFill>
              </a:rPr>
              <a:t>bhajias</a:t>
            </a:r>
            <a:r>
              <a:rPr lang="en-US" dirty="0">
                <a:solidFill>
                  <a:srgbClr val="00B050"/>
                </a:solidFill>
              </a:rPr>
              <a:t>, etc. Fat has a </a:t>
            </a:r>
          </a:p>
          <a:p>
            <a:r>
              <a:rPr lang="en-US" dirty="0">
                <a:solidFill>
                  <a:srgbClr val="00B050"/>
                </a:solidFill>
              </a:rPr>
              <a:t>  thermal effect.</a:t>
            </a:r>
          </a:p>
          <a:p>
            <a:endParaRPr lang="en-US" dirty="0">
              <a:solidFill>
                <a:srgbClr val="00B050"/>
              </a:solidFill>
            </a:endParaRPr>
          </a:p>
          <a:p>
            <a:endParaRPr lang="en-US" dirty="0">
              <a:solidFill>
                <a:srgbClr val="00B050"/>
              </a:solidFill>
            </a:endParaRPr>
          </a:p>
          <a:p>
            <a:pPr>
              <a:buFont typeface="Arial" pitchFamily="34" charset="0"/>
              <a:buChar char="•"/>
            </a:pPr>
            <a:r>
              <a:rPr lang="en-US" b="1" dirty="0">
                <a:solidFill>
                  <a:srgbClr val="002060"/>
                </a:solidFill>
              </a:rPr>
              <a:t>Prefer fresh foods </a:t>
            </a:r>
          </a:p>
          <a:p>
            <a:pPr>
              <a:buFont typeface="Arial" pitchFamily="34" charset="0"/>
              <a:buChar char="•"/>
            </a:pPr>
            <a:r>
              <a:rPr lang="en-US" b="1" dirty="0">
                <a:solidFill>
                  <a:srgbClr val="00B050"/>
                </a:solidFill>
              </a:rPr>
              <a:t> </a:t>
            </a:r>
            <a:r>
              <a:rPr lang="en-US" dirty="0">
                <a:solidFill>
                  <a:srgbClr val="00B050"/>
                </a:solidFill>
              </a:rPr>
              <a:t>During summer food gets spoiled quickly so prefer freshly prepared foods and pay special attention to freshness of meats</a:t>
            </a:r>
          </a:p>
          <a:p>
            <a:endParaRPr lang="en-US" dirty="0">
              <a:solidFill>
                <a:srgbClr val="00B050"/>
              </a:solidFill>
            </a:endParaRPr>
          </a:p>
          <a:p>
            <a:endParaRPr lang="en-US" dirty="0">
              <a:solidFill>
                <a:srgbClr val="00B050"/>
              </a:solidFill>
            </a:endParaRPr>
          </a:p>
          <a:p>
            <a:endParaRPr lang="en-US" dirty="0">
              <a:solidFill>
                <a:srgbClr val="002060"/>
              </a:solidFill>
            </a:endParaRPr>
          </a:p>
          <a:p>
            <a:pPr>
              <a:buFont typeface="Arial" pitchFamily="34" charset="0"/>
              <a:buChar char="•"/>
            </a:pPr>
            <a:endParaRPr lang="en-US" dirty="0">
              <a:solidFill>
                <a:srgbClr val="002060"/>
              </a:solidFill>
            </a:endParaRPr>
          </a:p>
          <a:p>
            <a:endParaRPr lang="en-US" dirty="0"/>
          </a:p>
          <a:p>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8600" y="4876800"/>
            <a:ext cx="7924800" cy="1200329"/>
          </a:xfrm>
          <a:prstGeom prst="rect">
            <a:avLst/>
          </a:prstGeom>
          <a:noFill/>
        </p:spPr>
        <p:txBody>
          <a:bodyPr wrap="square" rtlCol="0">
            <a:spAutoFit/>
          </a:bodyPr>
          <a:lstStyle/>
          <a:p>
            <a:endParaRPr lang="en-US" dirty="0">
              <a:solidFill>
                <a:schemeClr val="tx2">
                  <a:lumMod val="60000"/>
                  <a:lumOff val="40000"/>
                </a:schemeClr>
              </a:solidFill>
            </a:endParaRPr>
          </a:p>
          <a:p>
            <a:endParaRPr lang="en-US" dirty="0">
              <a:solidFill>
                <a:schemeClr val="tx2">
                  <a:lumMod val="60000"/>
                  <a:lumOff val="40000"/>
                </a:schemeClr>
              </a:solidFill>
            </a:endParaRPr>
          </a:p>
          <a:p>
            <a:endParaRPr lang="en-US" dirty="0">
              <a:solidFill>
                <a:schemeClr val="tx2">
                  <a:lumMod val="60000"/>
                  <a:lumOff val="40000"/>
                </a:schemeClr>
              </a:solidFill>
            </a:endParaRPr>
          </a:p>
          <a:p>
            <a:endParaRPr lang="en-US" dirty="0">
              <a:solidFill>
                <a:schemeClr val="tx2">
                  <a:lumMod val="60000"/>
                  <a:lumOff val="40000"/>
                </a:schemeClr>
              </a:solidFill>
            </a:endParaRPr>
          </a:p>
        </p:txBody>
      </p:sp>
      <p:sp>
        <p:nvSpPr>
          <p:cNvPr id="4" name="TextBox 3"/>
          <p:cNvSpPr txBox="1"/>
          <p:nvPr/>
        </p:nvSpPr>
        <p:spPr>
          <a:xfrm>
            <a:off x="1447800" y="609600"/>
            <a:ext cx="819455" cy="369332"/>
          </a:xfrm>
          <a:prstGeom prst="rect">
            <a:avLst/>
          </a:prstGeom>
          <a:noFill/>
        </p:spPr>
        <p:txBody>
          <a:bodyPr wrap="none" rtlCol="0">
            <a:spAutoFit/>
          </a:bodyPr>
          <a:lstStyle/>
          <a:p>
            <a:r>
              <a:rPr lang="en-US" dirty="0"/>
              <a:t>            </a:t>
            </a:r>
          </a:p>
        </p:txBody>
      </p:sp>
      <p:sp>
        <p:nvSpPr>
          <p:cNvPr id="5" name="Rectangle 4"/>
          <p:cNvSpPr/>
          <p:nvPr/>
        </p:nvSpPr>
        <p:spPr>
          <a:xfrm>
            <a:off x="635922" y="304800"/>
            <a:ext cx="7872155" cy="923330"/>
          </a:xfrm>
          <a:prstGeom prst="rect">
            <a:avLst/>
          </a:prstGeom>
          <a:effectLst>
            <a:glow rad="63500">
              <a:schemeClr val="accent4">
                <a:satMod val="175000"/>
                <a:alpha val="40000"/>
              </a:schemeClr>
            </a:glow>
          </a:effectLst>
        </p:spPr>
        <p:style>
          <a:lnRef idx="2">
            <a:schemeClr val="accent1"/>
          </a:lnRef>
          <a:fillRef idx="1">
            <a:schemeClr val="lt1"/>
          </a:fillRef>
          <a:effectRef idx="0">
            <a:schemeClr val="accent1"/>
          </a:effectRef>
          <a:fontRef idx="minor">
            <a:schemeClr val="dk1"/>
          </a:fontRef>
        </p:style>
        <p:txBody>
          <a:bodyPr wrap="square" lIns="91440" tIns="45720" rIns="91440" bIns="45720">
            <a:spAutoFit/>
          </a:bodyPr>
          <a:lstStyle/>
          <a:p>
            <a:pPr algn="ctr"/>
            <a:r>
              <a:rPr lang="en-US" sz="5400" b="1" cap="none" spc="0"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HOLIDAY HEALTHY EATING </a:t>
            </a:r>
          </a:p>
        </p:txBody>
      </p:sp>
      <p:sp>
        <p:nvSpPr>
          <p:cNvPr id="7" name="TextBox 6"/>
          <p:cNvSpPr txBox="1"/>
          <p:nvPr/>
        </p:nvSpPr>
        <p:spPr>
          <a:xfrm>
            <a:off x="228600" y="1676400"/>
            <a:ext cx="8407440" cy="1754326"/>
          </a:xfrm>
          <a:prstGeom prst="rect">
            <a:avLst/>
          </a:prstGeom>
          <a:noFill/>
        </p:spPr>
        <p:txBody>
          <a:bodyPr wrap="square" rtlCol="0">
            <a:spAutoFit/>
          </a:bodyPr>
          <a:lstStyle/>
          <a:p>
            <a:r>
              <a:rPr lang="en-US" b="1" dirty="0">
                <a:solidFill>
                  <a:srgbClr val="7030A0"/>
                </a:solidFill>
                <a:latin typeface="Baskerville Old Face" pitchFamily="18" charset="0"/>
              </a:rPr>
              <a:t>You can eat healthy and be well this holiday season by following simple strategies</a:t>
            </a:r>
          </a:p>
          <a:p>
            <a:endParaRPr lang="en-US" dirty="0">
              <a:solidFill>
                <a:srgbClr val="7030A0"/>
              </a:solidFill>
            </a:endParaRPr>
          </a:p>
          <a:p>
            <a:pPr>
              <a:buFont typeface="Arial" pitchFamily="34" charset="0"/>
              <a:buChar char="•"/>
            </a:pPr>
            <a:r>
              <a:rPr lang="en-US" dirty="0">
                <a:solidFill>
                  <a:srgbClr val="7030A0"/>
                </a:solidFill>
              </a:rPr>
              <a:t> </a:t>
            </a:r>
            <a:r>
              <a:rPr lang="en-US" b="1" dirty="0">
                <a:solidFill>
                  <a:srgbClr val="7030A0"/>
                </a:solidFill>
                <a:latin typeface="Baskerville Old Face" pitchFamily="18" charset="0"/>
              </a:rPr>
              <a:t>Eat in Moderation ( Portion size matters ) , enjoy holiday treats in small portions  and make healthy substitutions wherever possible</a:t>
            </a:r>
          </a:p>
          <a:p>
            <a:pPr>
              <a:buFont typeface="Arial" pitchFamily="34" charset="0"/>
              <a:buChar char="•"/>
            </a:pPr>
            <a:endParaRPr lang="en-US" dirty="0"/>
          </a:p>
          <a:p>
            <a:pPr>
              <a:buFont typeface="Arial" pitchFamily="34" charset="0"/>
              <a:buChar char="•"/>
            </a:pPr>
            <a:endParaRPr lang="en-US" dirty="0"/>
          </a:p>
        </p:txBody>
      </p:sp>
      <p:pic>
        <p:nvPicPr>
          <p:cNvPr id="2054" name="Picture 6" descr="Related image"/>
          <p:cNvPicPr>
            <a:picLocks noChangeAspect="1" noChangeArrowheads="1"/>
          </p:cNvPicPr>
          <p:nvPr/>
        </p:nvPicPr>
        <p:blipFill>
          <a:blip r:embed="rId2" cstate="print"/>
          <a:srcRect/>
          <a:stretch>
            <a:fillRect/>
          </a:stretch>
        </p:blipFill>
        <p:spPr bwMode="auto">
          <a:xfrm>
            <a:off x="1219200" y="2895600"/>
            <a:ext cx="6057900" cy="3638551"/>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381001"/>
            <a:ext cx="7924800" cy="1200329"/>
          </a:xfrm>
          <a:prstGeom prst="rect">
            <a:avLst/>
          </a:prstGeom>
        </p:spPr>
        <p:txBody>
          <a:bodyPr wrap="square">
            <a:spAutoFit/>
          </a:bodyPr>
          <a:lstStyle/>
          <a:p>
            <a:pPr>
              <a:buFont typeface="Arial" pitchFamily="34" charset="0"/>
              <a:buChar char="•"/>
            </a:pPr>
            <a:r>
              <a:rPr lang="en-US" b="1" dirty="0">
                <a:solidFill>
                  <a:srgbClr val="002060"/>
                </a:solidFill>
                <a:latin typeface="Baskerville Old Face" pitchFamily="18" charset="0"/>
              </a:rPr>
              <a:t> </a:t>
            </a:r>
            <a:r>
              <a:rPr lang="en-US" b="1" dirty="0">
                <a:solidFill>
                  <a:srgbClr val="7030A0"/>
                </a:solidFill>
                <a:latin typeface="Baskerville Old Face" pitchFamily="18" charset="0"/>
              </a:rPr>
              <a:t>Fill your plate with lots of colorful seasonal fruits and vegetables which will add</a:t>
            </a:r>
          </a:p>
          <a:p>
            <a:r>
              <a:rPr lang="en-US" b="1" dirty="0">
                <a:solidFill>
                  <a:srgbClr val="7030A0"/>
                </a:solidFill>
                <a:latin typeface="Baskerville Old Face" pitchFamily="18" charset="0"/>
              </a:rPr>
              <a:t>   flavor, color and nutrients too.</a:t>
            </a:r>
          </a:p>
          <a:p>
            <a:pPr>
              <a:buFont typeface="Arial" pitchFamily="34" charset="0"/>
              <a:buChar char="•"/>
            </a:pPr>
            <a:endParaRPr lang="en-US" dirty="0">
              <a:solidFill>
                <a:srgbClr val="7030A0"/>
              </a:solidFill>
            </a:endParaRPr>
          </a:p>
          <a:p>
            <a:endParaRPr lang="en-US" dirty="0"/>
          </a:p>
        </p:txBody>
      </p:sp>
      <p:pic>
        <p:nvPicPr>
          <p:cNvPr id="24578" name="Picture 2" descr="Image result for plateful of colorful fruits and veggies"/>
          <p:cNvPicPr>
            <a:picLocks noChangeAspect="1" noChangeArrowheads="1"/>
          </p:cNvPicPr>
          <p:nvPr/>
        </p:nvPicPr>
        <p:blipFill>
          <a:blip r:embed="rId2" cstate="print"/>
          <a:srcRect/>
          <a:stretch>
            <a:fillRect/>
          </a:stretch>
        </p:blipFill>
        <p:spPr bwMode="auto">
          <a:xfrm>
            <a:off x="304800" y="1143000"/>
            <a:ext cx="3810000" cy="2514600"/>
          </a:xfrm>
          <a:prstGeom prst="rect">
            <a:avLst/>
          </a:prstGeom>
          <a:noFill/>
        </p:spPr>
      </p:pic>
      <p:pic>
        <p:nvPicPr>
          <p:cNvPr id="24580" name="Picture 4" descr="Related image"/>
          <p:cNvPicPr>
            <a:picLocks noChangeAspect="1" noChangeArrowheads="1"/>
          </p:cNvPicPr>
          <p:nvPr/>
        </p:nvPicPr>
        <p:blipFill>
          <a:blip r:embed="rId3" cstate="print"/>
          <a:srcRect/>
          <a:stretch>
            <a:fillRect/>
          </a:stretch>
        </p:blipFill>
        <p:spPr bwMode="auto">
          <a:xfrm>
            <a:off x="4495800" y="1066800"/>
            <a:ext cx="3722137" cy="2918155"/>
          </a:xfrm>
          <a:prstGeom prst="rect">
            <a:avLst/>
          </a:prstGeom>
          <a:noFill/>
        </p:spPr>
      </p:pic>
      <p:sp>
        <p:nvSpPr>
          <p:cNvPr id="6" name="Rectangle 5"/>
          <p:cNvSpPr/>
          <p:nvPr/>
        </p:nvSpPr>
        <p:spPr>
          <a:xfrm>
            <a:off x="228600" y="3886200"/>
            <a:ext cx="8534400" cy="369332"/>
          </a:xfrm>
          <a:prstGeom prst="rect">
            <a:avLst/>
          </a:prstGeom>
        </p:spPr>
        <p:txBody>
          <a:bodyPr wrap="square">
            <a:spAutoFit/>
          </a:bodyPr>
          <a:lstStyle/>
          <a:p>
            <a:pPr>
              <a:buFont typeface="Arial" pitchFamily="34" charset="0"/>
              <a:buChar char="•"/>
            </a:pPr>
            <a:r>
              <a:rPr lang="en-US" b="1" dirty="0">
                <a:solidFill>
                  <a:srgbClr val="002060"/>
                </a:solidFill>
                <a:latin typeface="Baskerville Old Face" pitchFamily="18" charset="0"/>
              </a:rPr>
              <a:t> </a:t>
            </a:r>
            <a:r>
              <a:rPr lang="en-US" b="1" dirty="0">
                <a:solidFill>
                  <a:srgbClr val="7030A0"/>
                </a:solidFill>
                <a:latin typeface="Baskerville Old Face" pitchFamily="18" charset="0"/>
              </a:rPr>
              <a:t>Plan ahead – have a healthy snack before hand such that u can resist on in a buffet treat</a:t>
            </a:r>
          </a:p>
        </p:txBody>
      </p:sp>
      <p:pic>
        <p:nvPicPr>
          <p:cNvPr id="24582" name="Picture 6" descr="Related image"/>
          <p:cNvPicPr>
            <a:picLocks noChangeAspect="1" noChangeArrowheads="1"/>
          </p:cNvPicPr>
          <p:nvPr/>
        </p:nvPicPr>
        <p:blipFill>
          <a:blip r:embed="rId4" cstate="print"/>
          <a:srcRect/>
          <a:stretch>
            <a:fillRect/>
          </a:stretch>
        </p:blipFill>
        <p:spPr bwMode="auto">
          <a:xfrm>
            <a:off x="304801" y="4419600"/>
            <a:ext cx="4038600" cy="2286000"/>
          </a:xfrm>
          <a:prstGeom prst="rect">
            <a:avLst/>
          </a:prstGeom>
          <a:noFill/>
        </p:spPr>
      </p:pic>
      <p:pic>
        <p:nvPicPr>
          <p:cNvPr id="24584" name="Picture 8" descr="Image result for cereal bar"/>
          <p:cNvPicPr>
            <a:picLocks noChangeAspect="1" noChangeArrowheads="1"/>
          </p:cNvPicPr>
          <p:nvPr/>
        </p:nvPicPr>
        <p:blipFill>
          <a:blip r:embed="rId5" cstate="print"/>
          <a:srcRect/>
          <a:stretch>
            <a:fillRect/>
          </a:stretch>
        </p:blipFill>
        <p:spPr bwMode="auto">
          <a:xfrm>
            <a:off x="4572000" y="4191000"/>
            <a:ext cx="3810000" cy="2540000"/>
          </a:xfrm>
          <a:prstGeom prst="rect">
            <a:avLst/>
          </a:prstGeo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304801"/>
            <a:ext cx="8229600" cy="1477328"/>
          </a:xfrm>
          <a:prstGeom prst="rect">
            <a:avLst/>
          </a:prstGeom>
        </p:spPr>
        <p:txBody>
          <a:bodyPr wrap="square">
            <a:spAutoFit/>
          </a:bodyPr>
          <a:lstStyle/>
          <a:p>
            <a:pPr>
              <a:buFont typeface="Arial" pitchFamily="34" charset="0"/>
              <a:buChar char="•"/>
            </a:pPr>
            <a:r>
              <a:rPr lang="en-US" dirty="0"/>
              <a:t>Cut down on unwanted calories with health swaps and substitutions</a:t>
            </a:r>
          </a:p>
          <a:p>
            <a:pPr>
              <a:buFont typeface="Arial" pitchFamily="34" charset="0"/>
              <a:buChar char="•"/>
            </a:pPr>
            <a:endParaRPr lang="en-US" dirty="0"/>
          </a:p>
          <a:p>
            <a:endParaRPr lang="en-US" dirty="0"/>
          </a:p>
          <a:p>
            <a:pPr>
              <a:buFont typeface="Arial" pitchFamily="34" charset="0"/>
              <a:buChar char="•"/>
            </a:pPr>
            <a:endParaRPr lang="en-US" dirty="0"/>
          </a:p>
          <a:p>
            <a:pPr>
              <a:buFont typeface="Arial" pitchFamily="34" charset="0"/>
              <a:buChar char="•"/>
            </a:pPr>
            <a:endParaRPr lang="en-US" dirty="0"/>
          </a:p>
        </p:txBody>
      </p:sp>
      <p:pic>
        <p:nvPicPr>
          <p:cNvPr id="7" name="Picture 2" descr="Related image"/>
          <p:cNvPicPr>
            <a:picLocks noChangeAspect="1" noChangeArrowheads="1"/>
          </p:cNvPicPr>
          <p:nvPr/>
        </p:nvPicPr>
        <p:blipFill>
          <a:blip r:embed="rId2" cstate="print"/>
          <a:srcRect/>
          <a:stretch>
            <a:fillRect/>
          </a:stretch>
        </p:blipFill>
        <p:spPr bwMode="auto">
          <a:xfrm>
            <a:off x="777240" y="1143000"/>
            <a:ext cx="6949440" cy="4343400"/>
          </a:xfrm>
          <a:prstGeom prst="rect">
            <a:avLst/>
          </a:prstGeom>
          <a:noFill/>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 y="1828800"/>
            <a:ext cx="8888022" cy="1754326"/>
          </a:xfrm>
          <a:prstGeom prst="rect">
            <a:avLst/>
          </a:prstGeom>
          <a:noFill/>
        </p:spPr>
        <p:txBody>
          <a:bodyPr wrap="square" rtlCol="0">
            <a:spAutoFit/>
          </a:bodyPr>
          <a:lstStyle/>
          <a:p>
            <a:pPr>
              <a:buFont typeface="Arial" pitchFamily="34" charset="0"/>
              <a:buChar char="•"/>
            </a:pPr>
            <a:r>
              <a:rPr lang="en-US" dirty="0">
                <a:solidFill>
                  <a:srgbClr val="7030A0"/>
                </a:solidFill>
              </a:rPr>
              <a:t>Filter your water and put it in a bottle and carry around</a:t>
            </a:r>
          </a:p>
          <a:p>
            <a:pPr>
              <a:buFont typeface="Arial" pitchFamily="34" charset="0"/>
              <a:buChar char="•"/>
            </a:pPr>
            <a:endParaRPr lang="en-US" dirty="0">
              <a:solidFill>
                <a:srgbClr val="7030A0"/>
              </a:solidFill>
            </a:endParaRPr>
          </a:p>
          <a:p>
            <a:pPr>
              <a:buFont typeface="Arial" pitchFamily="34" charset="0"/>
              <a:buChar char="•"/>
            </a:pPr>
            <a:r>
              <a:rPr lang="en-US" dirty="0">
                <a:solidFill>
                  <a:srgbClr val="7030A0"/>
                </a:solidFill>
              </a:rPr>
              <a:t>Coconut water is extremely refreshing</a:t>
            </a:r>
          </a:p>
          <a:p>
            <a:endParaRPr lang="en-US" dirty="0">
              <a:solidFill>
                <a:srgbClr val="7030A0"/>
              </a:solidFill>
            </a:endParaRPr>
          </a:p>
          <a:p>
            <a:pPr>
              <a:buFont typeface="Arial" pitchFamily="34" charset="0"/>
              <a:buChar char="•"/>
            </a:pPr>
            <a:r>
              <a:rPr lang="en-US" dirty="0">
                <a:solidFill>
                  <a:srgbClr val="7030A0"/>
                </a:solidFill>
              </a:rPr>
              <a:t>Cut down on sugars which gives empty calories</a:t>
            </a:r>
          </a:p>
          <a:p>
            <a:endParaRPr lang="en-US" dirty="0">
              <a:solidFill>
                <a:srgbClr val="7030A0"/>
              </a:solidFill>
            </a:endParaRPr>
          </a:p>
        </p:txBody>
      </p:sp>
      <p:sp>
        <p:nvSpPr>
          <p:cNvPr id="5" name="Rectangle 4"/>
          <p:cNvSpPr/>
          <p:nvPr/>
        </p:nvSpPr>
        <p:spPr>
          <a:xfrm>
            <a:off x="228600" y="381000"/>
            <a:ext cx="8458200" cy="1477328"/>
          </a:xfrm>
          <a:prstGeom prst="rect">
            <a:avLst/>
          </a:prstGeom>
        </p:spPr>
        <p:txBody>
          <a:bodyPr wrap="square">
            <a:spAutoFit/>
          </a:bodyPr>
          <a:lstStyle/>
          <a:p>
            <a:pPr algn="just">
              <a:buFont typeface="Wingdings" pitchFamily="2" charset="2"/>
              <a:buChar char="§"/>
            </a:pPr>
            <a:r>
              <a:rPr lang="en-US" dirty="0">
                <a:solidFill>
                  <a:srgbClr val="7030A0"/>
                </a:solidFill>
              </a:rPr>
              <a:t>Don’t eat while watching TV or a movie or when you’re on the computer. </a:t>
            </a:r>
          </a:p>
          <a:p>
            <a:pPr algn="just">
              <a:buFont typeface="Wingdings" pitchFamily="2" charset="2"/>
              <a:buChar char="§"/>
            </a:pPr>
            <a:endParaRPr lang="en-US" dirty="0">
              <a:solidFill>
                <a:srgbClr val="7030A0"/>
              </a:solidFill>
            </a:endParaRPr>
          </a:p>
          <a:p>
            <a:pPr algn="just">
              <a:buFont typeface="Wingdings" pitchFamily="2" charset="2"/>
              <a:buChar char="§"/>
            </a:pPr>
            <a:r>
              <a:rPr lang="en-US" dirty="0">
                <a:solidFill>
                  <a:srgbClr val="7030A0"/>
                </a:solidFill>
              </a:rPr>
              <a:t>It’s harder to control how much you’re eating if you don’t pay attention to what you’re putting in your mouth, and when and how much.</a:t>
            </a:r>
          </a:p>
          <a:p>
            <a:pPr algn="just"/>
            <a:endParaRPr lang="en-US" dirty="0">
              <a:solidFill>
                <a:srgbClr val="7030A0"/>
              </a:solidFill>
            </a:endParaRPr>
          </a:p>
        </p:txBody>
      </p:sp>
      <p:sp>
        <p:nvSpPr>
          <p:cNvPr id="7" name="Rectangle 6"/>
          <p:cNvSpPr/>
          <p:nvPr/>
        </p:nvSpPr>
        <p:spPr>
          <a:xfrm>
            <a:off x="0" y="4114800"/>
            <a:ext cx="8610600" cy="1015663"/>
          </a:xfrm>
          <a:prstGeom prst="rect">
            <a:avLst/>
          </a:prstGeom>
        </p:spPr>
        <p:txBody>
          <a:bodyPr wrap="square">
            <a:spAutoFit/>
          </a:bodyPr>
          <a:lstStyle/>
          <a:p>
            <a:r>
              <a:rPr lang="en-US" sz="2000" dirty="0">
                <a:solidFill>
                  <a:srgbClr val="C00000"/>
                </a:solidFill>
                <a:latin typeface="Bell MT" pitchFamily="18" charset="0"/>
              </a:rPr>
              <a:t>Using a </a:t>
            </a:r>
            <a:r>
              <a:rPr lang="en-US" sz="2000" dirty="0">
                <a:solidFill>
                  <a:srgbClr val="C00000"/>
                </a:solidFill>
                <a:latin typeface="Bell MT" pitchFamily="18" charset="0"/>
                <a:hlinkClick r:id="rId2"/>
              </a:rPr>
              <a:t>food diary</a:t>
            </a:r>
            <a:r>
              <a:rPr lang="en-US" sz="2000" dirty="0">
                <a:solidFill>
                  <a:srgbClr val="C00000"/>
                </a:solidFill>
                <a:latin typeface="Bell MT" pitchFamily="18" charset="0"/>
              </a:rPr>
              <a:t> can help you pay closer attention to what you're eating, how much and how often.</a:t>
            </a:r>
          </a:p>
          <a:p>
            <a:endParaRPr lang="en-US" sz="2000" b="1" dirty="0">
              <a:solidFill>
                <a:srgbClr val="C00000"/>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Related image"/>
          <p:cNvPicPr>
            <a:picLocks noChangeAspect="1" noChangeArrowheads="1"/>
          </p:cNvPicPr>
          <p:nvPr/>
        </p:nvPicPr>
        <p:blipFill>
          <a:blip r:embed="rId2" cstate="print"/>
          <a:srcRect/>
          <a:stretch>
            <a:fillRect/>
          </a:stretch>
        </p:blipFill>
        <p:spPr bwMode="auto">
          <a:xfrm>
            <a:off x="2971800" y="304800"/>
            <a:ext cx="5895975" cy="6048376"/>
          </a:xfrm>
          <a:prstGeom prst="rect">
            <a:avLst/>
          </a:prstGeom>
          <a:noFill/>
        </p:spPr>
      </p:pic>
      <p:sp>
        <p:nvSpPr>
          <p:cNvPr id="4" name="TextBox 3"/>
          <p:cNvSpPr txBox="1"/>
          <p:nvPr/>
        </p:nvSpPr>
        <p:spPr>
          <a:xfrm>
            <a:off x="152400" y="914400"/>
            <a:ext cx="2925080" cy="3170099"/>
          </a:xfrm>
          <a:prstGeom prst="rect">
            <a:avLst/>
          </a:prstGeom>
          <a:noFill/>
        </p:spPr>
        <p:txBody>
          <a:bodyPr wrap="square" rtlCol="0">
            <a:spAutoFit/>
          </a:bodyPr>
          <a:lstStyle/>
          <a:p>
            <a:r>
              <a:rPr lang="en-US" sz="4000" dirty="0">
                <a:solidFill>
                  <a:srgbClr val="FF0000"/>
                </a:solidFill>
              </a:rPr>
              <a:t> START </a:t>
            </a:r>
          </a:p>
          <a:p>
            <a:r>
              <a:rPr lang="en-US" sz="4000" dirty="0">
                <a:solidFill>
                  <a:srgbClr val="FF0000"/>
                </a:solidFill>
              </a:rPr>
              <a:t>READING</a:t>
            </a:r>
          </a:p>
          <a:p>
            <a:r>
              <a:rPr lang="en-US" sz="4000" dirty="0">
                <a:solidFill>
                  <a:srgbClr val="FF0000"/>
                </a:solidFill>
              </a:rPr>
              <a:t>NUTRITION FACT </a:t>
            </a:r>
          </a:p>
          <a:p>
            <a:r>
              <a:rPr lang="en-US" sz="4000" dirty="0">
                <a:solidFill>
                  <a:srgbClr val="FF0000"/>
                </a:solidFill>
              </a:rPr>
              <a:t>LABELS</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152400"/>
            <a:ext cx="8686800" cy="7245906"/>
          </a:xfrm>
          <a:prstGeom prst="rect">
            <a:avLst/>
          </a:prstGeom>
          <a:noFill/>
        </p:spPr>
        <p:txBody>
          <a:bodyPr wrap="square" rtlCol="0">
            <a:spAutoFit/>
          </a:bodyPr>
          <a:lstStyle/>
          <a:p>
            <a:pPr algn="just"/>
            <a:r>
              <a:rPr lang="en-US" dirty="0">
                <a:solidFill>
                  <a:srgbClr val="FF0000"/>
                </a:solidFill>
              </a:rPr>
              <a:t>Pay attention to serving size </a:t>
            </a:r>
            <a:r>
              <a:rPr lang="en-US" dirty="0">
                <a:solidFill>
                  <a:srgbClr val="7030A0"/>
                </a:solidFill>
              </a:rPr>
              <a:t>– How many serving in food package </a:t>
            </a:r>
          </a:p>
          <a:p>
            <a:pPr algn="just"/>
            <a:endParaRPr lang="en-US" dirty="0">
              <a:solidFill>
                <a:srgbClr val="7030A0"/>
              </a:solidFill>
            </a:endParaRPr>
          </a:p>
          <a:p>
            <a:pPr algn="just"/>
            <a:r>
              <a:rPr lang="en-US" dirty="0">
                <a:solidFill>
                  <a:srgbClr val="7030A0"/>
                </a:solidFill>
              </a:rPr>
              <a:t>The number of servings you consume determines the number of calories you actually eat</a:t>
            </a:r>
          </a:p>
          <a:p>
            <a:pPr algn="just"/>
            <a:endParaRPr lang="en-US" dirty="0">
              <a:solidFill>
                <a:srgbClr val="7030A0"/>
              </a:solidFill>
            </a:endParaRPr>
          </a:p>
          <a:p>
            <a:pPr algn="just"/>
            <a:r>
              <a:rPr lang="en-US" dirty="0">
                <a:solidFill>
                  <a:srgbClr val="7030A0"/>
                </a:solidFill>
              </a:rPr>
              <a:t>How many calories are from fat </a:t>
            </a:r>
          </a:p>
          <a:p>
            <a:pPr algn="just"/>
            <a:endParaRPr lang="en-US" dirty="0">
              <a:solidFill>
                <a:srgbClr val="7030A0"/>
              </a:solidFill>
            </a:endParaRPr>
          </a:p>
          <a:p>
            <a:pPr algn="just"/>
            <a:r>
              <a:rPr lang="en-US" dirty="0">
                <a:solidFill>
                  <a:srgbClr val="FF0000"/>
                </a:solidFill>
              </a:rPr>
              <a:t>Limit these nutrients </a:t>
            </a:r>
            <a:r>
              <a:rPr lang="en-US" dirty="0">
                <a:solidFill>
                  <a:srgbClr val="7030A0"/>
                </a:solidFill>
              </a:rPr>
              <a:t>– Saturated fats , Trans fats , Cholesterol and sodium – Eating too much of these nutrients may increase your risk of certain chronic diseases</a:t>
            </a:r>
          </a:p>
          <a:p>
            <a:pPr algn="just"/>
            <a:endParaRPr lang="en-US" dirty="0">
              <a:solidFill>
                <a:srgbClr val="7030A0"/>
              </a:solidFill>
            </a:endParaRPr>
          </a:p>
          <a:p>
            <a:pPr algn="just"/>
            <a:r>
              <a:rPr lang="en-US" dirty="0">
                <a:solidFill>
                  <a:srgbClr val="FF0000"/>
                </a:solidFill>
              </a:rPr>
              <a:t>Get enough of </a:t>
            </a:r>
            <a:r>
              <a:rPr lang="en-US" dirty="0">
                <a:solidFill>
                  <a:srgbClr val="7030A0"/>
                </a:solidFill>
              </a:rPr>
              <a:t>– Dietary fiber, vitamin A, Vitamin C , Calcium , Iron to improve health</a:t>
            </a:r>
          </a:p>
          <a:p>
            <a:pPr algn="just"/>
            <a:endParaRPr lang="en-US" dirty="0">
              <a:solidFill>
                <a:srgbClr val="7030A0"/>
              </a:solidFill>
            </a:endParaRPr>
          </a:p>
          <a:p>
            <a:pPr algn="just"/>
            <a:r>
              <a:rPr lang="en-US" dirty="0">
                <a:solidFill>
                  <a:srgbClr val="FF0000"/>
                </a:solidFill>
              </a:rPr>
              <a:t>% DV( Recommended daily values) </a:t>
            </a:r>
            <a:r>
              <a:rPr lang="en-US" dirty="0">
                <a:solidFill>
                  <a:srgbClr val="7030A0"/>
                </a:solidFill>
              </a:rPr>
              <a:t>are based on 2000 calorie diet and varies for each person5% or less is low </a:t>
            </a:r>
          </a:p>
          <a:p>
            <a:pPr algn="just"/>
            <a:r>
              <a:rPr lang="en-US" dirty="0">
                <a:solidFill>
                  <a:srgbClr val="7030A0"/>
                </a:solidFill>
              </a:rPr>
              <a:t>And 20 % or more is high </a:t>
            </a:r>
          </a:p>
          <a:p>
            <a:pPr algn="just"/>
            <a:endParaRPr lang="en-US" dirty="0">
              <a:solidFill>
                <a:srgbClr val="FF0000"/>
              </a:solidFill>
            </a:endParaRPr>
          </a:p>
          <a:p>
            <a:pPr algn="just"/>
            <a:r>
              <a:rPr lang="en-US" dirty="0">
                <a:solidFill>
                  <a:srgbClr val="FF0000"/>
                </a:solidFill>
              </a:rPr>
              <a:t>Sugars</a:t>
            </a:r>
            <a:r>
              <a:rPr lang="en-US" dirty="0">
                <a:solidFill>
                  <a:srgbClr val="7030A0"/>
                </a:solidFill>
              </a:rPr>
              <a:t> listed on label include naturally occurring sugars as well as those added to a drink / food </a:t>
            </a:r>
          </a:p>
          <a:p>
            <a:pPr algn="just"/>
            <a:endParaRPr lang="en-US" dirty="0">
              <a:solidFill>
                <a:srgbClr val="7030A0"/>
              </a:solidFill>
            </a:endParaRPr>
          </a:p>
          <a:p>
            <a:pPr algn="just"/>
            <a:r>
              <a:rPr lang="en-US" dirty="0">
                <a:solidFill>
                  <a:srgbClr val="FF0000"/>
                </a:solidFill>
              </a:rPr>
              <a:t>Ingredient</a:t>
            </a:r>
            <a:r>
              <a:rPr lang="en-US" dirty="0">
                <a:solidFill>
                  <a:srgbClr val="7030A0"/>
                </a:solidFill>
              </a:rPr>
              <a:t>s are listed in descending order of weight from most to least</a:t>
            </a:r>
          </a:p>
          <a:p>
            <a:pPr algn="just"/>
            <a:r>
              <a:rPr lang="en-US" dirty="0">
                <a:solidFill>
                  <a:srgbClr val="7030A0"/>
                </a:solidFill>
              </a:rPr>
              <a:t>If you are concerned about your intake of sugars make sure that added sugars are not listed among the first few ingredients ( Corn syrup, High fructose corn syrup, Fruit juice concentrate, Sucrose , maple syrup)</a:t>
            </a:r>
          </a:p>
          <a:p>
            <a:pPr algn="just"/>
            <a:endParaRPr lang="en-US" dirty="0"/>
          </a:p>
          <a:p>
            <a:pPr algn="just"/>
            <a:endParaRPr lang="en-US" dirty="0"/>
          </a:p>
          <a:p>
            <a:pPr algn="just"/>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descr="Image result for nutrition fact label comparison"/>
          <p:cNvPicPr>
            <a:picLocks noChangeAspect="1" noChangeArrowheads="1"/>
          </p:cNvPicPr>
          <p:nvPr/>
        </p:nvPicPr>
        <p:blipFill>
          <a:blip r:embed="rId2" cstate="print"/>
          <a:srcRect/>
          <a:stretch>
            <a:fillRect/>
          </a:stretch>
        </p:blipFill>
        <p:spPr bwMode="auto">
          <a:xfrm>
            <a:off x="-76200" y="304800"/>
            <a:ext cx="4343400" cy="5257800"/>
          </a:xfrm>
          <a:prstGeom prst="rect">
            <a:avLst/>
          </a:prstGeom>
          <a:noFill/>
        </p:spPr>
      </p:pic>
      <p:sp>
        <p:nvSpPr>
          <p:cNvPr id="4" name="TextBox 3"/>
          <p:cNvSpPr txBox="1"/>
          <p:nvPr/>
        </p:nvSpPr>
        <p:spPr>
          <a:xfrm>
            <a:off x="3657600" y="609600"/>
            <a:ext cx="5753585" cy="5078313"/>
          </a:xfrm>
          <a:prstGeom prst="rect">
            <a:avLst/>
          </a:prstGeom>
          <a:noFill/>
        </p:spPr>
        <p:txBody>
          <a:bodyPr wrap="square" rtlCol="0">
            <a:spAutoFit/>
          </a:bodyPr>
          <a:lstStyle/>
          <a:p>
            <a:pPr>
              <a:buFont typeface="Wingdings" pitchFamily="2" charset="2"/>
              <a:buChar char="§"/>
            </a:pPr>
            <a:r>
              <a:rPr lang="en-US" b="1" dirty="0">
                <a:solidFill>
                  <a:srgbClr val="FF0000"/>
                </a:solidFill>
              </a:rPr>
              <a:t>Shop wisely</a:t>
            </a:r>
          </a:p>
          <a:p>
            <a:endParaRPr lang="en-US" dirty="0"/>
          </a:p>
          <a:p>
            <a:pPr>
              <a:buFont typeface="Wingdings" pitchFamily="2" charset="2"/>
              <a:buChar char="ü"/>
            </a:pPr>
            <a:r>
              <a:rPr lang="en-US" dirty="0">
                <a:solidFill>
                  <a:srgbClr val="7030A0"/>
                </a:solidFill>
              </a:rPr>
              <a:t>Keep away from preserved and packaged food</a:t>
            </a:r>
          </a:p>
          <a:p>
            <a:pPr>
              <a:buFont typeface="Wingdings" pitchFamily="2" charset="2"/>
              <a:buChar char="ü"/>
            </a:pPr>
            <a:endParaRPr lang="en-US" dirty="0">
              <a:solidFill>
                <a:srgbClr val="7030A0"/>
              </a:solidFill>
            </a:endParaRPr>
          </a:p>
          <a:p>
            <a:pPr>
              <a:buFont typeface="Wingdings" pitchFamily="2" charset="2"/>
              <a:buChar char="ü"/>
            </a:pPr>
            <a:r>
              <a:rPr lang="en-US" dirty="0">
                <a:solidFill>
                  <a:srgbClr val="7030A0"/>
                </a:solidFill>
              </a:rPr>
              <a:t>Dairy, Poultry, Fruits Veggies should be the priority</a:t>
            </a:r>
          </a:p>
          <a:p>
            <a:pPr>
              <a:buFont typeface="Wingdings" pitchFamily="2" charset="2"/>
              <a:buChar char="ü"/>
            </a:pPr>
            <a:endParaRPr lang="en-US" dirty="0">
              <a:solidFill>
                <a:srgbClr val="7030A0"/>
              </a:solidFill>
            </a:endParaRPr>
          </a:p>
          <a:p>
            <a:pPr>
              <a:buFont typeface="Wingdings" pitchFamily="2" charset="2"/>
              <a:buChar char="ü"/>
            </a:pPr>
            <a:r>
              <a:rPr lang="en-US" dirty="0">
                <a:solidFill>
                  <a:srgbClr val="7030A0"/>
                </a:solidFill>
              </a:rPr>
              <a:t> Choose quality nutrient dense foods</a:t>
            </a:r>
          </a:p>
          <a:p>
            <a:endParaRPr lang="en-US" dirty="0">
              <a:solidFill>
                <a:srgbClr val="7030A0"/>
              </a:solidFill>
            </a:endParaRPr>
          </a:p>
          <a:p>
            <a:pPr>
              <a:buFont typeface="Wingdings" pitchFamily="2" charset="2"/>
              <a:buChar char="ü"/>
            </a:pPr>
            <a:r>
              <a:rPr lang="en-US" dirty="0">
                <a:solidFill>
                  <a:srgbClr val="7030A0"/>
                </a:solidFill>
              </a:rPr>
              <a:t> Buy foods that are right for you</a:t>
            </a:r>
          </a:p>
          <a:p>
            <a:endParaRPr lang="en-US" dirty="0">
              <a:solidFill>
                <a:srgbClr val="7030A0"/>
              </a:solidFill>
            </a:endParaRPr>
          </a:p>
          <a:p>
            <a:pPr>
              <a:buFont typeface="Wingdings" pitchFamily="2" charset="2"/>
              <a:buChar char="ü"/>
            </a:pPr>
            <a:r>
              <a:rPr lang="en-US" dirty="0">
                <a:solidFill>
                  <a:srgbClr val="7030A0"/>
                </a:solidFill>
              </a:rPr>
              <a:t> Plan in advance for the week ahead and choose variety </a:t>
            </a:r>
          </a:p>
          <a:p>
            <a:r>
              <a:rPr lang="en-US" dirty="0">
                <a:solidFill>
                  <a:srgbClr val="7030A0"/>
                </a:solidFill>
              </a:rPr>
              <a:t>     foods</a:t>
            </a:r>
          </a:p>
          <a:p>
            <a:endParaRPr lang="en-US" dirty="0">
              <a:solidFill>
                <a:srgbClr val="7030A0"/>
              </a:solidFill>
            </a:endParaRPr>
          </a:p>
          <a:p>
            <a:pPr>
              <a:buFont typeface="Wingdings" pitchFamily="2" charset="2"/>
              <a:buChar char="ü"/>
            </a:pPr>
            <a:r>
              <a:rPr lang="en-US" dirty="0">
                <a:solidFill>
                  <a:srgbClr val="7030A0"/>
                </a:solidFill>
              </a:rPr>
              <a:t> Invest in grab and go snacks like nuts / granola bars </a:t>
            </a:r>
          </a:p>
          <a:p>
            <a:pPr>
              <a:buFont typeface="Wingdings" pitchFamily="2" charset="2"/>
              <a:buChar char="ü"/>
            </a:pPr>
            <a:endParaRPr lang="en-US" dirty="0">
              <a:solidFill>
                <a:srgbClr val="7030A0"/>
              </a:solidFill>
            </a:endParaRPr>
          </a:p>
          <a:p>
            <a:pPr>
              <a:buFont typeface="Wingdings" pitchFamily="2" charset="2"/>
              <a:buChar char="ü"/>
            </a:pPr>
            <a:r>
              <a:rPr lang="en-US" dirty="0">
                <a:solidFill>
                  <a:srgbClr val="7030A0"/>
                </a:solidFill>
              </a:rPr>
              <a:t> Go shopping with a detailed grocery list </a:t>
            </a:r>
          </a:p>
          <a:p>
            <a:endParaRPr lang="en-US" dirty="0">
              <a:solidFill>
                <a:srgbClr val="7030A0"/>
              </a:solidFill>
            </a:endParaRPr>
          </a:p>
          <a:p>
            <a:pPr>
              <a:buFont typeface="Wingdings" pitchFamily="2" charset="2"/>
              <a:buChar char="ü"/>
            </a:pPr>
            <a:r>
              <a:rPr lang="en-US" dirty="0">
                <a:solidFill>
                  <a:srgbClr val="7030A0"/>
                </a:solidFill>
              </a:rPr>
              <a:t> Never go shopping on an empty stomach</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descr="http://elitefpa.ie/wp-content/uploads/2016/06/calories-what-are-they.jpg"/>
          <p:cNvPicPr>
            <a:picLocks noChangeAspect="1" noChangeArrowheads="1"/>
          </p:cNvPicPr>
          <p:nvPr/>
        </p:nvPicPr>
        <p:blipFill>
          <a:blip r:embed="rId2" cstate="print"/>
          <a:srcRect/>
          <a:stretch>
            <a:fillRect/>
          </a:stretch>
        </p:blipFill>
        <p:spPr bwMode="auto">
          <a:xfrm>
            <a:off x="2438400" y="1066800"/>
            <a:ext cx="3429000" cy="2343151"/>
          </a:xfrm>
          <a:prstGeom prst="rect">
            <a:avLst/>
          </a:prstGeom>
          <a:noFill/>
        </p:spPr>
      </p:pic>
      <p:sp>
        <p:nvSpPr>
          <p:cNvPr id="3" name="TextBox 2"/>
          <p:cNvSpPr txBox="1"/>
          <p:nvPr/>
        </p:nvSpPr>
        <p:spPr>
          <a:xfrm>
            <a:off x="1600200" y="457200"/>
            <a:ext cx="4827860" cy="646331"/>
          </a:xfrm>
          <a:prstGeom prst="rect">
            <a:avLst/>
          </a:prstGeom>
          <a:noFill/>
        </p:spPr>
        <p:txBody>
          <a:bodyPr wrap="none" rtlCol="0">
            <a:spAutoFit/>
          </a:bodyPr>
          <a:lstStyle/>
          <a:p>
            <a:r>
              <a:rPr lang="en-US" sz="3600" dirty="0">
                <a:solidFill>
                  <a:srgbClr val="FF0000"/>
                </a:solidFill>
                <a:latin typeface="Bell MT" pitchFamily="18" charset="0"/>
              </a:rPr>
              <a:t>PHYSICAL ACTIVITY</a:t>
            </a:r>
          </a:p>
        </p:txBody>
      </p:sp>
      <p:sp>
        <p:nvSpPr>
          <p:cNvPr id="4" name="Rectangle 3"/>
          <p:cNvSpPr/>
          <p:nvPr/>
        </p:nvSpPr>
        <p:spPr>
          <a:xfrm>
            <a:off x="304800" y="3505200"/>
            <a:ext cx="8229600" cy="3416320"/>
          </a:xfrm>
          <a:prstGeom prst="rect">
            <a:avLst/>
          </a:prstGeom>
        </p:spPr>
        <p:txBody>
          <a:bodyPr wrap="square">
            <a:spAutoFit/>
          </a:bodyPr>
          <a:lstStyle/>
          <a:p>
            <a:endParaRPr lang="en-US" dirty="0"/>
          </a:p>
          <a:p>
            <a:pPr>
              <a:buFont typeface="Wingdings" pitchFamily="2" charset="2"/>
              <a:buChar char="Ø"/>
            </a:pPr>
            <a:r>
              <a:rPr lang="en-US" dirty="0"/>
              <a:t> </a:t>
            </a:r>
            <a:r>
              <a:rPr lang="en-US" dirty="0">
                <a:solidFill>
                  <a:srgbClr val="7030A0"/>
                </a:solidFill>
              </a:rPr>
              <a:t>Control your weight</a:t>
            </a:r>
          </a:p>
          <a:p>
            <a:pPr>
              <a:buFont typeface="Wingdings" pitchFamily="2" charset="2"/>
              <a:buChar char="Ø"/>
            </a:pPr>
            <a:r>
              <a:rPr lang="en-US" dirty="0">
                <a:solidFill>
                  <a:srgbClr val="7030A0"/>
                </a:solidFill>
              </a:rPr>
              <a:t> Reduce your risk of cardiovascular diseases</a:t>
            </a:r>
          </a:p>
          <a:p>
            <a:pPr>
              <a:buFont typeface="Wingdings" pitchFamily="2" charset="2"/>
              <a:buChar char="Ø"/>
            </a:pPr>
            <a:r>
              <a:rPr lang="en-US" dirty="0">
                <a:solidFill>
                  <a:srgbClr val="7030A0"/>
                </a:solidFill>
              </a:rPr>
              <a:t>Reduce your risk of metabolic syndrome and some cancers</a:t>
            </a:r>
          </a:p>
          <a:p>
            <a:pPr>
              <a:buFont typeface="Wingdings" pitchFamily="2" charset="2"/>
              <a:buChar char="Ø"/>
            </a:pPr>
            <a:r>
              <a:rPr lang="en-US" dirty="0">
                <a:solidFill>
                  <a:srgbClr val="7030A0"/>
                </a:solidFill>
              </a:rPr>
              <a:t> Strengthen your bones and muscles </a:t>
            </a:r>
          </a:p>
          <a:p>
            <a:pPr>
              <a:buFont typeface="Wingdings" pitchFamily="2" charset="2"/>
              <a:buChar char="Ø"/>
            </a:pPr>
            <a:r>
              <a:rPr lang="en-US" dirty="0">
                <a:solidFill>
                  <a:srgbClr val="7030A0"/>
                </a:solidFill>
              </a:rPr>
              <a:t> Improve your mental health and mood</a:t>
            </a:r>
          </a:p>
          <a:p>
            <a:pPr>
              <a:buFont typeface="Wingdings" pitchFamily="2" charset="2"/>
              <a:buChar char="Ø"/>
            </a:pPr>
            <a:r>
              <a:rPr lang="en-US" dirty="0">
                <a:solidFill>
                  <a:srgbClr val="7030A0"/>
                </a:solidFill>
              </a:rPr>
              <a:t> Improve your ability to do daily activities</a:t>
            </a:r>
          </a:p>
          <a:p>
            <a:endParaRPr lang="en-US" dirty="0"/>
          </a:p>
          <a:p>
            <a:r>
              <a:rPr lang="en-US" dirty="0"/>
              <a:t> </a:t>
            </a:r>
            <a:r>
              <a:rPr lang="en-US" dirty="0">
                <a:solidFill>
                  <a:srgbClr val="7030A0"/>
                </a:solidFill>
              </a:rPr>
              <a:t>E</a:t>
            </a:r>
            <a:r>
              <a:rPr lang="en-US" b="1" dirty="0">
                <a:solidFill>
                  <a:srgbClr val="7030A0"/>
                </a:solidFill>
              </a:rPr>
              <a:t>veryone can gain the health benefits of physical activity</a:t>
            </a:r>
            <a:r>
              <a:rPr lang="en-US" dirty="0">
                <a:solidFill>
                  <a:srgbClr val="7030A0"/>
                </a:solidFill>
              </a:rPr>
              <a:t> – age, ethnicity, shape or size do not matter.</a:t>
            </a:r>
          </a:p>
          <a:p>
            <a:br>
              <a:rPr lang="en-US" dirty="0"/>
            </a:br>
            <a:endParaRPr 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029200" y="1524000"/>
            <a:ext cx="4012252" cy="646331"/>
          </a:xfrm>
          <a:prstGeom prst="rect">
            <a:avLst/>
          </a:prstGeom>
          <a:noFill/>
        </p:spPr>
        <p:txBody>
          <a:bodyPr wrap="none" rtlCol="0">
            <a:spAutoFit/>
          </a:bodyPr>
          <a:lstStyle/>
          <a:p>
            <a:r>
              <a:rPr lang="en-US" b="1" dirty="0">
                <a:solidFill>
                  <a:srgbClr val="00B050"/>
                </a:solidFill>
              </a:rPr>
              <a:t>The best investment you can ever make </a:t>
            </a:r>
          </a:p>
          <a:p>
            <a:r>
              <a:rPr lang="en-US" b="1" dirty="0">
                <a:solidFill>
                  <a:srgbClr val="00B050"/>
                </a:solidFill>
              </a:rPr>
              <a:t>is in Your own health</a:t>
            </a:r>
          </a:p>
        </p:txBody>
      </p:sp>
      <p:pic>
        <p:nvPicPr>
          <p:cNvPr id="47106" name="Picture 2" descr="Image result for HEALTHY LIFESTYLE QUOTES"/>
          <p:cNvPicPr>
            <a:picLocks noChangeAspect="1" noChangeArrowheads="1"/>
          </p:cNvPicPr>
          <p:nvPr/>
        </p:nvPicPr>
        <p:blipFill>
          <a:blip r:embed="rId2" cstate="print"/>
          <a:srcRect/>
          <a:stretch>
            <a:fillRect/>
          </a:stretch>
        </p:blipFill>
        <p:spPr bwMode="auto">
          <a:xfrm>
            <a:off x="381000" y="685800"/>
            <a:ext cx="4114800" cy="3133726"/>
          </a:xfrm>
          <a:prstGeom prst="rect">
            <a:avLst/>
          </a:prstGeom>
          <a:noFill/>
        </p:spPr>
      </p:pic>
      <p:sp>
        <p:nvSpPr>
          <p:cNvPr id="5" name="TextBox 4"/>
          <p:cNvSpPr txBox="1"/>
          <p:nvPr/>
        </p:nvSpPr>
        <p:spPr>
          <a:xfrm>
            <a:off x="5638800" y="5334000"/>
            <a:ext cx="3886200" cy="369332"/>
          </a:xfrm>
          <a:prstGeom prst="rect">
            <a:avLst/>
          </a:prstGeom>
          <a:noFill/>
        </p:spPr>
        <p:txBody>
          <a:bodyPr wrap="square" rtlCol="0">
            <a:spAutoFit/>
          </a:bodyPr>
          <a:lstStyle/>
          <a:p>
            <a:r>
              <a:rPr lang="en-US" b="1" dirty="0">
                <a:solidFill>
                  <a:srgbClr val="7030A0"/>
                </a:solidFill>
                <a:latin typeface="Andalus" pitchFamily="18" charset="-78"/>
                <a:cs typeface="Andalus" pitchFamily="18" charset="-78"/>
              </a:rPr>
              <a:t>SWETHA ANISINGARAJU</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pic>
        <p:nvPicPr>
          <p:cNvPr id="12291" name="Picture 3" descr="C:\Users\anasingaraju\Desktop\f7874b3dded2e2e0df92918dcd9ccb47.jpg"/>
          <p:cNvPicPr>
            <a:picLocks noChangeAspect="1" noChangeArrowheads="1"/>
          </p:cNvPicPr>
          <p:nvPr/>
        </p:nvPicPr>
        <p:blipFill>
          <a:blip r:embed="rId2" cstate="print"/>
          <a:srcRect/>
          <a:stretch>
            <a:fillRect/>
          </a:stretch>
        </p:blipFill>
        <p:spPr bwMode="auto">
          <a:xfrm>
            <a:off x="0" y="304800"/>
            <a:ext cx="9144000" cy="4114800"/>
          </a:xfrm>
          <a:prstGeom prst="rect">
            <a:avLst/>
          </a:prstGeom>
          <a:noFill/>
        </p:spPr>
      </p:pic>
      <p:sp>
        <p:nvSpPr>
          <p:cNvPr id="5" name="TextBox 4"/>
          <p:cNvSpPr txBox="1"/>
          <p:nvPr/>
        </p:nvSpPr>
        <p:spPr>
          <a:xfrm>
            <a:off x="381000" y="5334000"/>
            <a:ext cx="8006679" cy="646331"/>
          </a:xfrm>
          <a:prstGeom prst="rect">
            <a:avLst/>
          </a:prstGeom>
          <a:noFill/>
        </p:spPr>
        <p:txBody>
          <a:bodyPr wrap="none" rtlCol="0">
            <a:spAutoFit/>
          </a:bodyPr>
          <a:lstStyle/>
          <a:p>
            <a:r>
              <a:rPr lang="en-US" dirty="0"/>
              <a:t>It was Hippocrates who in 400 B.C. attributed, diet (Nutrition) in relation to disease.</a:t>
            </a:r>
          </a:p>
          <a:p>
            <a:r>
              <a:rPr lang="en-US" dirty="0"/>
              <a:t>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609600"/>
            <a:ext cx="8001000" cy="584775"/>
          </a:xfrm>
          <a:prstGeom prst="rect">
            <a:avLst/>
          </a:prstGeom>
          <a:noFill/>
        </p:spPr>
        <p:txBody>
          <a:bodyPr wrap="square" rtlCol="0">
            <a:spAutoFit/>
          </a:bodyPr>
          <a:lstStyle/>
          <a:p>
            <a:pPr algn="ctr"/>
            <a:r>
              <a:rPr lang="en-US" sz="3200" b="1" dirty="0">
                <a:solidFill>
                  <a:schemeClr val="accent2">
                    <a:lumMod val="75000"/>
                  </a:schemeClr>
                </a:solidFill>
                <a:latin typeface="Times New Roman" pitchFamily="18" charset="0"/>
                <a:cs typeface="Times New Roman" pitchFamily="18" charset="0"/>
              </a:rPr>
              <a:t>BALANCED DIET</a:t>
            </a:r>
          </a:p>
        </p:txBody>
      </p:sp>
      <p:sp>
        <p:nvSpPr>
          <p:cNvPr id="4" name="Rectangle 3"/>
          <p:cNvSpPr/>
          <p:nvPr/>
        </p:nvSpPr>
        <p:spPr>
          <a:xfrm>
            <a:off x="0" y="1371600"/>
            <a:ext cx="9144000" cy="1631216"/>
          </a:xfrm>
          <a:prstGeom prst="rect">
            <a:avLst/>
          </a:prstGeom>
        </p:spPr>
        <p:txBody>
          <a:bodyPr wrap="square">
            <a:spAutoFit/>
          </a:bodyPr>
          <a:lstStyle/>
          <a:p>
            <a:pPr algn="just"/>
            <a:r>
              <a:rPr lang="en-US" sz="2000" dirty="0">
                <a:latin typeface="Times New Roman" pitchFamily="18" charset="0"/>
                <a:cs typeface="Times New Roman" pitchFamily="18" charset="0"/>
              </a:rPr>
              <a:t>Defined as one which contains different types of foods in such quantities and proportions, that the need for the energy, amino acids, fats, carbohydrates, minerals, vitamins and other nutrients, is adequately met for maintaining health, vitality and general well being and also makes small provisions for extra nutrients to withstand short duration of leanness.</a:t>
            </a:r>
          </a:p>
        </p:txBody>
      </p:sp>
      <p:sp>
        <p:nvSpPr>
          <p:cNvPr id="5" name="TextBox 4"/>
          <p:cNvSpPr txBox="1"/>
          <p:nvPr/>
        </p:nvSpPr>
        <p:spPr>
          <a:xfrm>
            <a:off x="381000" y="3276600"/>
            <a:ext cx="184731" cy="369332"/>
          </a:xfrm>
          <a:prstGeom prst="rect">
            <a:avLst/>
          </a:prstGeom>
          <a:noFill/>
        </p:spPr>
        <p:txBody>
          <a:bodyPr wrap="none" rtlCol="0">
            <a:spAutoFit/>
          </a:bodyPr>
          <a:lstStyle/>
          <a:p>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solidFill>
                  <a:schemeClr val="accent2">
                    <a:lumMod val="75000"/>
                  </a:schemeClr>
                </a:solidFill>
                <a:latin typeface="Times New Roman" pitchFamily="18" charset="0"/>
                <a:cs typeface="Times New Roman" pitchFamily="18" charset="0"/>
              </a:rPr>
              <a:t>NUTRIENTS - CLASSIFICATION</a:t>
            </a:r>
          </a:p>
        </p:txBody>
      </p:sp>
      <p:sp>
        <p:nvSpPr>
          <p:cNvPr id="3" name="TextBox 2"/>
          <p:cNvSpPr txBox="1"/>
          <p:nvPr/>
        </p:nvSpPr>
        <p:spPr>
          <a:xfrm>
            <a:off x="381000" y="2209800"/>
            <a:ext cx="7827014" cy="3970318"/>
          </a:xfrm>
          <a:prstGeom prst="rect">
            <a:avLst/>
          </a:prstGeom>
          <a:noFill/>
        </p:spPr>
        <p:txBody>
          <a:bodyPr wrap="square" rtlCol="0">
            <a:spAutoFit/>
          </a:bodyPr>
          <a:lstStyle/>
          <a:p>
            <a:r>
              <a:rPr lang="en-US" sz="2400" b="1" dirty="0">
                <a:solidFill>
                  <a:srgbClr val="00B050"/>
                </a:solidFill>
                <a:latin typeface="Times New Roman" pitchFamily="18" charset="0"/>
                <a:cs typeface="Times New Roman" pitchFamily="18" charset="0"/>
              </a:rPr>
              <a:t>MACRO NUTRIENTS </a:t>
            </a:r>
            <a:r>
              <a:rPr lang="en-US" sz="2400" dirty="0">
                <a:latin typeface="Times New Roman" pitchFamily="18" charset="0"/>
                <a:cs typeface="Times New Roman" pitchFamily="18" charset="0"/>
              </a:rPr>
              <a:t>: </a:t>
            </a:r>
            <a:r>
              <a:rPr lang="en-US" sz="2000" dirty="0">
                <a:latin typeface="Times New Roman" pitchFamily="18" charset="0"/>
                <a:cs typeface="Times New Roman" pitchFamily="18" charset="0"/>
              </a:rPr>
              <a:t>Nutrients required in large quantity, constitute proximate principles, they form main bulk of the food</a:t>
            </a:r>
          </a:p>
          <a:p>
            <a:pPr>
              <a:buFont typeface="Wingdings" pitchFamily="2" charset="2"/>
              <a:buChar char="§"/>
            </a:pPr>
            <a:r>
              <a:rPr lang="en-US" sz="2000" dirty="0">
                <a:latin typeface="Times New Roman" pitchFamily="18" charset="0"/>
                <a:cs typeface="Times New Roman" pitchFamily="18" charset="0"/>
              </a:rPr>
              <a:t>Carbohydrates</a:t>
            </a:r>
          </a:p>
          <a:p>
            <a:pPr>
              <a:buFont typeface="Wingdings" pitchFamily="2" charset="2"/>
              <a:buChar char="§"/>
            </a:pPr>
            <a:r>
              <a:rPr lang="en-US" sz="2000" dirty="0">
                <a:latin typeface="Times New Roman" pitchFamily="18" charset="0"/>
                <a:cs typeface="Times New Roman" pitchFamily="18" charset="0"/>
              </a:rPr>
              <a:t>Proteins</a:t>
            </a:r>
          </a:p>
          <a:p>
            <a:pPr>
              <a:buFont typeface="Wingdings" pitchFamily="2" charset="2"/>
              <a:buChar char="§"/>
            </a:pPr>
            <a:r>
              <a:rPr lang="en-US" sz="2000" dirty="0">
                <a:latin typeface="Times New Roman" pitchFamily="18" charset="0"/>
                <a:cs typeface="Times New Roman" pitchFamily="18" charset="0"/>
              </a:rPr>
              <a:t>Fats</a:t>
            </a:r>
          </a:p>
          <a:p>
            <a:pPr>
              <a:buFont typeface="Wingdings" pitchFamily="2" charset="2"/>
              <a:buChar char="§"/>
            </a:pPr>
            <a:endParaRPr lang="en-US" sz="2400" dirty="0">
              <a:latin typeface="Times New Roman" pitchFamily="18" charset="0"/>
              <a:cs typeface="Times New Roman" pitchFamily="18" charset="0"/>
            </a:endParaRPr>
          </a:p>
          <a:p>
            <a:r>
              <a:rPr lang="en-US" sz="2400" b="1" dirty="0">
                <a:solidFill>
                  <a:srgbClr val="00B050"/>
                </a:solidFill>
                <a:latin typeface="Times New Roman" pitchFamily="18" charset="0"/>
                <a:cs typeface="Times New Roman" pitchFamily="18" charset="0"/>
              </a:rPr>
              <a:t>MICRONUTRIENTS</a:t>
            </a:r>
            <a:r>
              <a:rPr lang="en-US" sz="2400" dirty="0">
                <a:latin typeface="Times New Roman" pitchFamily="18" charset="0"/>
                <a:cs typeface="Times New Roman" pitchFamily="18" charset="0"/>
              </a:rPr>
              <a:t>: </a:t>
            </a:r>
            <a:r>
              <a:rPr lang="en-US" sz="2000" dirty="0">
                <a:latin typeface="Times New Roman" pitchFamily="18" charset="0"/>
                <a:cs typeface="Times New Roman" pitchFamily="18" charset="0"/>
              </a:rPr>
              <a:t>Nutrients required in small quantity</a:t>
            </a:r>
          </a:p>
          <a:p>
            <a:pPr>
              <a:buFont typeface="Wingdings" pitchFamily="2" charset="2"/>
              <a:buChar char="§"/>
            </a:pPr>
            <a:r>
              <a:rPr lang="en-US" sz="2000" dirty="0">
                <a:latin typeface="Times New Roman" pitchFamily="18" charset="0"/>
                <a:cs typeface="Times New Roman" pitchFamily="18" charset="0"/>
              </a:rPr>
              <a:t>Vitamins</a:t>
            </a:r>
          </a:p>
          <a:p>
            <a:pPr>
              <a:buFont typeface="Wingdings" pitchFamily="2" charset="2"/>
              <a:buChar char="§"/>
            </a:pPr>
            <a:r>
              <a:rPr lang="en-US" sz="2000" dirty="0">
                <a:latin typeface="Times New Roman" pitchFamily="18" charset="0"/>
                <a:cs typeface="Times New Roman" pitchFamily="18" charset="0"/>
              </a:rPr>
              <a:t>Minerals</a:t>
            </a:r>
          </a:p>
          <a:p>
            <a:pPr>
              <a:buFont typeface="Wingdings" pitchFamily="2" charset="2"/>
              <a:buChar char="§"/>
            </a:pPr>
            <a:endParaRPr lang="en-US" sz="2000" dirty="0">
              <a:latin typeface="Times New Roman" pitchFamily="18" charset="0"/>
              <a:cs typeface="Times New Roman" pitchFamily="18" charset="0"/>
            </a:endParaRPr>
          </a:p>
          <a:p>
            <a:pPr algn="just"/>
            <a:r>
              <a:rPr lang="en-US" sz="2000" dirty="0">
                <a:latin typeface="Times New Roman" pitchFamily="18" charset="0"/>
                <a:cs typeface="Times New Roman" pitchFamily="18" charset="0"/>
              </a:rPr>
              <a:t>Water ,helps to maintain homeostasis in the body and transports nutrients to cells. Water also assists in removing waste products from the body.</a:t>
            </a:r>
          </a:p>
        </p:txBody>
      </p:sp>
      <p:sp>
        <p:nvSpPr>
          <p:cNvPr id="4" name="TextBox 3"/>
          <p:cNvSpPr txBox="1"/>
          <p:nvPr/>
        </p:nvSpPr>
        <p:spPr>
          <a:xfrm>
            <a:off x="381000" y="1447800"/>
            <a:ext cx="8520281" cy="400110"/>
          </a:xfrm>
          <a:prstGeom prst="rect">
            <a:avLst/>
          </a:prstGeom>
          <a:noFill/>
        </p:spPr>
        <p:txBody>
          <a:bodyPr wrap="none" rtlCol="0">
            <a:spAutoFit/>
          </a:bodyPr>
          <a:lstStyle/>
          <a:p>
            <a:r>
              <a:rPr lang="en-US" sz="2000" dirty="0">
                <a:latin typeface="Times New Roman" pitchFamily="18" charset="0"/>
                <a:cs typeface="Times New Roman" pitchFamily="18" charset="0"/>
              </a:rPr>
              <a:t>There are 6 essential nutrients that are necessary for the body to function prop</a:t>
            </a:r>
            <a:r>
              <a:rPr lang="en-US" dirty="0"/>
              <a:t>erly</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Image result for food pyramid"/>
          <p:cNvPicPr>
            <a:picLocks noChangeAspect="1" noChangeArrowheads="1"/>
          </p:cNvPicPr>
          <p:nvPr/>
        </p:nvPicPr>
        <p:blipFill>
          <a:blip r:embed="rId2" cstate="print"/>
          <a:srcRect/>
          <a:stretch>
            <a:fillRect/>
          </a:stretch>
        </p:blipFill>
        <p:spPr bwMode="auto">
          <a:xfrm>
            <a:off x="838200" y="228600"/>
            <a:ext cx="7619999" cy="6477000"/>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228600"/>
            <a:ext cx="8077200" cy="2031325"/>
          </a:xfrm>
          <a:prstGeom prst="rect">
            <a:avLst/>
          </a:prstGeom>
          <a:noFill/>
        </p:spPr>
        <p:txBody>
          <a:bodyPr wrap="square" rtlCol="0">
            <a:spAutoFit/>
          </a:bodyPr>
          <a:lstStyle/>
          <a:p>
            <a:pPr marL="342900" indent="-342900"/>
            <a:r>
              <a:rPr lang="en-US" dirty="0"/>
              <a:t> </a:t>
            </a:r>
          </a:p>
          <a:p>
            <a:pPr marL="342900" indent="-342900" algn="ctr"/>
            <a:r>
              <a:rPr lang="en-US" b="1" dirty="0">
                <a:solidFill>
                  <a:srgbClr val="FF0000"/>
                </a:solidFill>
                <a:latin typeface="Arial Unicode MS" pitchFamily="34" charset="-128"/>
                <a:ea typeface="Arial Unicode MS" pitchFamily="34" charset="-128"/>
                <a:cs typeface="Arial Unicode MS" pitchFamily="34" charset="-128"/>
              </a:rPr>
              <a:t> BREAK FAST – Most important meal of the day </a:t>
            </a:r>
          </a:p>
          <a:p>
            <a:pPr marL="342900" indent="-342900"/>
            <a:endParaRPr lang="en-US" dirty="0"/>
          </a:p>
          <a:p>
            <a:pPr marL="342900" indent="-342900"/>
            <a:endParaRPr lang="en-US" dirty="0"/>
          </a:p>
          <a:p>
            <a:pPr marL="342900" indent="-342900"/>
            <a:endParaRPr lang="en-US" dirty="0"/>
          </a:p>
          <a:p>
            <a:pPr marL="342900" indent="-342900"/>
            <a:endParaRPr lang="en-US" dirty="0"/>
          </a:p>
          <a:p>
            <a:pPr marL="342900" indent="-342900"/>
            <a:endParaRPr lang="en-US" dirty="0"/>
          </a:p>
        </p:txBody>
      </p:sp>
      <p:sp>
        <p:nvSpPr>
          <p:cNvPr id="3" name="Rectangle 2"/>
          <p:cNvSpPr/>
          <p:nvPr/>
        </p:nvSpPr>
        <p:spPr>
          <a:xfrm>
            <a:off x="0" y="1143000"/>
            <a:ext cx="8458200" cy="646331"/>
          </a:xfrm>
          <a:prstGeom prst="rect">
            <a:avLst/>
          </a:prstGeom>
        </p:spPr>
        <p:txBody>
          <a:bodyPr wrap="square">
            <a:spAutoFit/>
          </a:bodyPr>
          <a:lstStyle/>
          <a:p>
            <a:pPr>
              <a:buFont typeface="Wingdings" pitchFamily="2" charset="2"/>
              <a:buChar char="§"/>
            </a:pPr>
            <a:r>
              <a:rPr lang="en-US" dirty="0">
                <a:solidFill>
                  <a:srgbClr val="00B050"/>
                </a:solidFill>
              </a:rPr>
              <a:t>Kick start your day with a nutritious breakfast. It will help you perform better at work and give you the energy you need to get through the morning</a:t>
            </a:r>
          </a:p>
        </p:txBody>
      </p:sp>
      <p:sp>
        <p:nvSpPr>
          <p:cNvPr id="4" name="Rectangle 3"/>
          <p:cNvSpPr/>
          <p:nvPr/>
        </p:nvSpPr>
        <p:spPr>
          <a:xfrm>
            <a:off x="0" y="1904999"/>
            <a:ext cx="9144000" cy="3970318"/>
          </a:xfrm>
          <a:prstGeom prst="rect">
            <a:avLst/>
          </a:prstGeom>
        </p:spPr>
        <p:txBody>
          <a:bodyPr wrap="square">
            <a:spAutoFit/>
          </a:bodyPr>
          <a:lstStyle/>
          <a:p>
            <a:pPr>
              <a:buFont typeface="Wingdings" pitchFamily="2" charset="2"/>
              <a:buChar char="§"/>
            </a:pPr>
            <a:r>
              <a:rPr lang="en-US" dirty="0">
                <a:solidFill>
                  <a:srgbClr val="00B050"/>
                </a:solidFill>
              </a:rPr>
              <a:t>Eating a morning meal has many health ramifications. It is important to "refuel" your body </a:t>
            </a:r>
          </a:p>
          <a:p>
            <a:r>
              <a:rPr lang="en-US" dirty="0">
                <a:solidFill>
                  <a:srgbClr val="00B050"/>
                </a:solidFill>
              </a:rPr>
              <a:t>  after not eating for many hours during the night.</a:t>
            </a:r>
          </a:p>
          <a:p>
            <a:pPr>
              <a:buFont typeface="Wingdings" pitchFamily="2" charset="2"/>
              <a:buChar char="§"/>
            </a:pPr>
            <a:endParaRPr lang="en-US" dirty="0">
              <a:solidFill>
                <a:srgbClr val="00B050"/>
              </a:solidFill>
            </a:endParaRPr>
          </a:p>
          <a:p>
            <a:pPr>
              <a:buFont typeface="Wingdings" pitchFamily="2" charset="2"/>
              <a:buChar char="§"/>
            </a:pPr>
            <a:r>
              <a:rPr lang="en-US" dirty="0">
                <a:solidFill>
                  <a:srgbClr val="00B050"/>
                </a:solidFill>
              </a:rPr>
              <a:t>Breakfast provides the glucose that is the primary energy source for the body and the brain.</a:t>
            </a:r>
          </a:p>
          <a:p>
            <a:r>
              <a:rPr lang="en-US" dirty="0">
                <a:solidFill>
                  <a:srgbClr val="00B050"/>
                </a:solidFill>
              </a:rPr>
              <a:t>  Gail Frank of the American Dietetic Association states that "Breakfast skippers often feel tired,</a:t>
            </a:r>
          </a:p>
          <a:p>
            <a:r>
              <a:rPr lang="en-US" dirty="0">
                <a:solidFill>
                  <a:srgbClr val="00B050"/>
                </a:solidFill>
              </a:rPr>
              <a:t>  restless, or irritable in the morning" (American Dietetic Association 2004). </a:t>
            </a:r>
          </a:p>
          <a:p>
            <a:endParaRPr lang="en-US" dirty="0">
              <a:solidFill>
                <a:srgbClr val="00B050"/>
              </a:solidFill>
            </a:endParaRPr>
          </a:p>
          <a:p>
            <a:pPr>
              <a:buFont typeface="Wingdings" pitchFamily="2" charset="2"/>
              <a:buChar char="§"/>
            </a:pPr>
            <a:r>
              <a:rPr lang="en-US" dirty="0">
                <a:solidFill>
                  <a:srgbClr val="00B050"/>
                </a:solidFill>
              </a:rPr>
              <a:t>The brain's functions are very sensitive to changing glucose levels. Research has also shown</a:t>
            </a:r>
          </a:p>
          <a:p>
            <a:r>
              <a:rPr lang="en-US" dirty="0">
                <a:solidFill>
                  <a:srgbClr val="00B050"/>
                </a:solidFill>
              </a:rPr>
              <a:t>  that missing this meal diminishes the mental performance of children, young adults, and the </a:t>
            </a:r>
          </a:p>
          <a:p>
            <a:r>
              <a:rPr lang="en-US" dirty="0">
                <a:solidFill>
                  <a:srgbClr val="00B050"/>
                </a:solidFill>
              </a:rPr>
              <a:t>  elderly.</a:t>
            </a:r>
          </a:p>
          <a:p>
            <a:endParaRPr lang="en-US" dirty="0">
              <a:solidFill>
                <a:srgbClr val="00B050"/>
              </a:solidFill>
            </a:endParaRPr>
          </a:p>
          <a:p>
            <a:endParaRPr lang="en-US" dirty="0">
              <a:solidFill>
                <a:srgbClr val="00B050"/>
              </a:solidFill>
            </a:endParaRPr>
          </a:p>
          <a:p>
            <a:endParaRPr lang="en-US" dirty="0">
              <a:solidFill>
                <a:srgbClr val="00B050"/>
              </a:solidFill>
            </a:endParaRPr>
          </a:p>
          <a:p>
            <a:endParaRPr lang="en-US" dirty="0">
              <a:solidFill>
                <a:srgbClr val="00B050"/>
              </a:solidFill>
            </a:endParaRPr>
          </a:p>
        </p:txBody>
      </p:sp>
      <p:sp>
        <p:nvSpPr>
          <p:cNvPr id="5" name="Rectangle 4"/>
          <p:cNvSpPr/>
          <p:nvPr/>
        </p:nvSpPr>
        <p:spPr>
          <a:xfrm>
            <a:off x="0" y="4800600"/>
            <a:ext cx="8991600" cy="646331"/>
          </a:xfrm>
          <a:prstGeom prst="rect">
            <a:avLst/>
          </a:prstGeom>
        </p:spPr>
        <p:txBody>
          <a:bodyPr wrap="square">
            <a:spAutoFit/>
          </a:bodyPr>
          <a:lstStyle/>
          <a:p>
            <a:pPr>
              <a:buFont typeface="Wingdings" pitchFamily="2" charset="2"/>
              <a:buChar char="§"/>
            </a:pPr>
            <a:r>
              <a:rPr lang="en-US" dirty="0">
                <a:solidFill>
                  <a:srgbClr val="00B050"/>
                </a:solidFill>
              </a:rPr>
              <a:t>Simple meals such as whole-grain cereals, fresh fruits, and eggs can be prepared easily and</a:t>
            </a:r>
          </a:p>
          <a:p>
            <a:r>
              <a:rPr lang="en-US" dirty="0">
                <a:solidFill>
                  <a:srgbClr val="00B050"/>
                </a:solidFill>
              </a:rPr>
              <a:t>  quickly. These kinds of foods also provide energy and many nutrients needed to stay healthy.</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914400"/>
            <a:ext cx="8382000" cy="923330"/>
          </a:xfrm>
          <a:prstGeom prst="rect">
            <a:avLst/>
          </a:prstGeom>
        </p:spPr>
        <p:txBody>
          <a:bodyPr wrap="square">
            <a:spAutoFit/>
          </a:bodyPr>
          <a:lstStyle/>
          <a:p>
            <a:pPr algn="just"/>
            <a:r>
              <a:rPr lang="en-US" dirty="0">
                <a:solidFill>
                  <a:srgbClr val="00B050"/>
                </a:solidFill>
              </a:rPr>
              <a:t>At lunch time, eat a substantial meal to fuel you for the afternoon but make sure that it isn’t too heavy.  Essentially, it should be a medium-sized meal – smaller than breakfast but larger than dinner.</a:t>
            </a:r>
          </a:p>
        </p:txBody>
      </p:sp>
      <p:sp>
        <p:nvSpPr>
          <p:cNvPr id="3" name="TextBox 2"/>
          <p:cNvSpPr txBox="1"/>
          <p:nvPr/>
        </p:nvSpPr>
        <p:spPr>
          <a:xfrm>
            <a:off x="1219200" y="533400"/>
            <a:ext cx="5943600" cy="369332"/>
          </a:xfrm>
          <a:prstGeom prst="rect">
            <a:avLst/>
          </a:prstGeom>
          <a:noFill/>
        </p:spPr>
        <p:txBody>
          <a:bodyPr wrap="square" rtlCol="0">
            <a:spAutoFit/>
          </a:bodyPr>
          <a:lstStyle/>
          <a:p>
            <a:pPr algn="ctr"/>
            <a:r>
              <a:rPr lang="en-US" b="1" dirty="0">
                <a:solidFill>
                  <a:srgbClr val="FF0000"/>
                </a:solidFill>
              </a:rPr>
              <a:t>LUNCH </a:t>
            </a:r>
          </a:p>
        </p:txBody>
      </p:sp>
      <p:sp>
        <p:nvSpPr>
          <p:cNvPr id="4" name="Rectangle 3"/>
          <p:cNvSpPr/>
          <p:nvPr/>
        </p:nvSpPr>
        <p:spPr>
          <a:xfrm>
            <a:off x="228600" y="3124200"/>
            <a:ext cx="8610600" cy="2031325"/>
          </a:xfrm>
          <a:prstGeom prst="rect">
            <a:avLst/>
          </a:prstGeom>
        </p:spPr>
        <p:txBody>
          <a:bodyPr wrap="square">
            <a:spAutoFit/>
          </a:bodyPr>
          <a:lstStyle/>
          <a:p>
            <a:pPr algn="just"/>
            <a:r>
              <a:rPr lang="en-US" dirty="0">
                <a:solidFill>
                  <a:srgbClr val="00B050"/>
                </a:solidFill>
              </a:rPr>
              <a:t>If you eat a large meal at dinner, which is traditional in most homes, weight gain can occur as the body cannot use all the energy in the food and thus stores it as fat instead.  A heavy meal at dinner can also cause sleep disturbances.</a:t>
            </a:r>
          </a:p>
          <a:p>
            <a:pPr algn="just"/>
            <a:br>
              <a:rPr lang="en-US" dirty="0">
                <a:solidFill>
                  <a:srgbClr val="00B050"/>
                </a:solidFill>
              </a:rPr>
            </a:br>
            <a:r>
              <a:rPr lang="en-US" dirty="0">
                <a:solidFill>
                  <a:srgbClr val="00B050"/>
                </a:solidFill>
              </a:rPr>
              <a:t>We need the most energy at the beginning of the day, and the least energy at the end, when most daily tasks are over and we are relaxing.  Eat according to the needs of your day. </a:t>
            </a:r>
          </a:p>
        </p:txBody>
      </p:sp>
      <p:sp>
        <p:nvSpPr>
          <p:cNvPr id="5" name="TextBox 4"/>
          <p:cNvSpPr txBox="1"/>
          <p:nvPr/>
        </p:nvSpPr>
        <p:spPr>
          <a:xfrm>
            <a:off x="3733800" y="2667000"/>
            <a:ext cx="938077" cy="369332"/>
          </a:xfrm>
          <a:prstGeom prst="rect">
            <a:avLst/>
          </a:prstGeom>
          <a:noFill/>
        </p:spPr>
        <p:txBody>
          <a:bodyPr wrap="none" rtlCol="0">
            <a:spAutoFit/>
          </a:bodyPr>
          <a:lstStyle/>
          <a:p>
            <a:r>
              <a:rPr lang="en-US" b="1" dirty="0">
                <a:solidFill>
                  <a:srgbClr val="FF0000"/>
                </a:solidFill>
              </a:rPr>
              <a:t>DINNER</a:t>
            </a:r>
          </a:p>
        </p:txBody>
      </p:sp>
      <p:sp>
        <p:nvSpPr>
          <p:cNvPr id="6" name="Rectangle 5"/>
          <p:cNvSpPr/>
          <p:nvPr/>
        </p:nvSpPr>
        <p:spPr>
          <a:xfrm>
            <a:off x="228600" y="5334000"/>
            <a:ext cx="6629400" cy="369332"/>
          </a:xfrm>
          <a:prstGeom prst="rect">
            <a:avLst/>
          </a:prstGeom>
        </p:spPr>
        <p:txBody>
          <a:bodyPr wrap="square">
            <a:spAutoFit/>
          </a:bodyPr>
          <a:lstStyle/>
          <a:p>
            <a:r>
              <a:rPr lang="en-US" dirty="0">
                <a:solidFill>
                  <a:srgbClr val="00B050"/>
                </a:solidFill>
              </a:rPr>
              <a:t>If you have an office or other sedentary jobs, eat lighter meals</a:t>
            </a:r>
          </a:p>
        </p:txBody>
      </p:sp>
      <p:sp>
        <p:nvSpPr>
          <p:cNvPr id="7" name="Rectangle 6"/>
          <p:cNvSpPr/>
          <p:nvPr/>
        </p:nvSpPr>
        <p:spPr>
          <a:xfrm>
            <a:off x="152400" y="5791200"/>
            <a:ext cx="7620000" cy="369332"/>
          </a:xfrm>
          <a:prstGeom prst="rect">
            <a:avLst/>
          </a:prstGeom>
        </p:spPr>
        <p:txBody>
          <a:bodyPr wrap="square">
            <a:spAutoFit/>
          </a:bodyPr>
          <a:lstStyle/>
          <a:p>
            <a:r>
              <a:rPr lang="en-US" dirty="0">
                <a:solidFill>
                  <a:srgbClr val="00B050"/>
                </a:solidFill>
              </a:rPr>
              <a:t> If your job is more active, eat foods that provide sustained energy.</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7200" y="304801"/>
            <a:ext cx="7772400" cy="369332"/>
          </a:xfrm>
          <a:prstGeom prst="rect">
            <a:avLst/>
          </a:prstGeom>
        </p:spPr>
        <p:txBody>
          <a:bodyPr wrap="square">
            <a:spAutoFit/>
          </a:bodyPr>
          <a:lstStyle/>
          <a:p>
            <a:r>
              <a:rPr lang="en-US" b="1" i="1" dirty="0">
                <a:solidFill>
                  <a:srgbClr val="C00000"/>
                </a:solidFill>
              </a:rPr>
              <a:t>      High-calorie breakfast with reduced intake at dinner is beneficial</a:t>
            </a:r>
            <a:endParaRPr lang="en-US" dirty="0">
              <a:solidFill>
                <a:srgbClr val="C00000"/>
              </a:solidFill>
            </a:endParaRPr>
          </a:p>
        </p:txBody>
      </p:sp>
      <p:pic>
        <p:nvPicPr>
          <p:cNvPr id="39940" name="Picture 4" descr="Image result for eat breakfast like a king"/>
          <p:cNvPicPr>
            <a:picLocks noChangeAspect="1" noChangeArrowheads="1"/>
          </p:cNvPicPr>
          <p:nvPr/>
        </p:nvPicPr>
        <p:blipFill>
          <a:blip r:embed="rId2" cstate="print"/>
          <a:srcRect/>
          <a:stretch>
            <a:fillRect/>
          </a:stretch>
        </p:blipFill>
        <p:spPr bwMode="auto">
          <a:xfrm>
            <a:off x="1600200" y="1295400"/>
            <a:ext cx="5238750" cy="5238750"/>
          </a:xfrm>
          <a:prstGeom prst="rect">
            <a:avLst/>
          </a:prstGeom>
          <a:noFill/>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Unknown Document Type" ma:contentTypeID="0x010104" ma:contentTypeVersion="0" ma:contentTypeDescription="" ma:contentTypeScope="" ma:versionID="05d83ceaa0bbd2e3bc716e6e66bd857a">
  <xsd:schema xmlns:xsd="http://www.w3.org/2001/XMLSchema" xmlns:xs="http://www.w3.org/2001/XMLSchema" xmlns:p="http://schemas.microsoft.com/office/2006/metadata/properties" targetNamespace="http://schemas.microsoft.com/office/2006/metadata/properties" ma:root="true" ma:fieldsID="b3d69fe45253d5ff147bb69036b756a7">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560D7F2-88F8-482D-B0FC-04F38C8CAC61}">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B8397ACB-41CF-43E2-8E0F-4D7D7D541C6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C1423737-0153-45A9-B39E-5FD9EB4ACF9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412</TotalTime>
  <Words>1546</Words>
  <Application>Microsoft Office PowerPoint</Application>
  <PresentationFormat>On-screen Show (4:3)</PresentationFormat>
  <Paragraphs>253</Paragraphs>
  <Slides>29</Slides>
  <Notes>1</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Office Theme</vt:lpstr>
      <vt:lpstr>PowerPoint Presentation</vt:lpstr>
      <vt:lpstr>WHEN FOOD IS WRONG ,                   MEDICINE IS OF NO USE                  AND WHEN FOOD IS RIGHT,                MEDICINE IS OF NO NEED</vt:lpstr>
      <vt:lpstr>PowerPoint Presentation</vt:lpstr>
      <vt:lpstr>PowerPoint Presentation</vt:lpstr>
      <vt:lpstr>NUTRIENTS - CLASSIFICATION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CALORIE DENSE  / NUTRIENT DENSE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EAT RIGHT WHILE TRAVELLING</dc:title>
  <dc:creator>anasingaraju</dc:creator>
  <cp:lastModifiedBy>anasingaraju</cp:lastModifiedBy>
  <cp:revision>47</cp:revision>
  <dcterms:created xsi:type="dcterms:W3CDTF">2006-08-16T00:00:00Z</dcterms:created>
  <dcterms:modified xsi:type="dcterms:W3CDTF">2019-09-10T14:55:56Z</dcterms:modified>
</cp:coreProperties>
</file>